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8"/>
  </p:notesMasterIdLst>
  <p:sldIdLst>
    <p:sldId id="287" r:id="rId2"/>
    <p:sldId id="288" r:id="rId3"/>
    <p:sldId id="292" r:id="rId4"/>
    <p:sldId id="289" r:id="rId5"/>
    <p:sldId id="291" r:id="rId6"/>
    <p:sldId id="293" r:id="rId7"/>
    <p:sldId id="294" r:id="rId8"/>
    <p:sldId id="302" r:id="rId9"/>
    <p:sldId id="301" r:id="rId10"/>
    <p:sldId id="309" r:id="rId11"/>
    <p:sldId id="295" r:id="rId12"/>
    <p:sldId id="296" r:id="rId13"/>
    <p:sldId id="297" r:id="rId14"/>
    <p:sldId id="298" r:id="rId15"/>
    <p:sldId id="299" r:id="rId16"/>
    <p:sldId id="30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/>
    <p:restoredTop sz="72492"/>
  </p:normalViewPr>
  <p:slideViewPr>
    <p:cSldViewPr snapToGrid="0" snapToObjects="1">
      <p:cViewPr varScale="1">
        <p:scale>
          <a:sx n="104" d="100"/>
          <a:sy n="104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cfa781d9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cfa781d9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63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7cfa781d9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7cfa781d9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99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7cfa781d9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7cfa781d9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45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7cfa781d9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7cfa781d9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ja-JP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simulated target are set as Alzheimer ∼ MCI, MCI ∼ Alzheimer, and MCI ∼ Parkinson (A is a simulated target and B is a target if A ∼ B).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US" altLang="ja-JP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MCI and Alzheimer are fairly difficult to be distinguished with other relevant disorders. Nevertheless, the symptoms of Parkinson’s Disease sometimes are obvious to be recognized, which makes it a relatively easier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921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7cfa781d9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7cfa781d9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033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7cfa781d9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7cfa781d9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ja-JP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Amnesia always benefits more as a source domain whereas Parkinson benefits less compared to other sources.</a:t>
            </a:r>
            <a:br>
              <a:rPr lang="en-US" altLang="ja-JP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451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7cfa781d9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7cfa781d9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170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7cfa781d9_5_8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7cfa781d9_5_8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11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7cfa781d9_5_8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7cfa781d9_5_8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37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cfa781d9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cfa781d9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34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cfa781d9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cfa781d9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28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cfa781d9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cfa781d9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cfa781d9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cfa781d9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63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7cfa781d9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7cfa781d9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9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7cfa781d9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7cfa781d9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39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7cfa781d9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7cfa781d9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05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4_3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FFFFF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4747599" y="-44625"/>
            <a:ext cx="4396401" cy="5223068"/>
          </a:xfrm>
          <a:custGeom>
            <a:avLst/>
            <a:gdLst/>
            <a:ahLst/>
            <a:cxnLst/>
            <a:rect l="l" t="t" r="r" b="b"/>
            <a:pathLst>
              <a:path w="47249" h="48026" extrusionOk="0">
                <a:moveTo>
                  <a:pt x="1" y="1"/>
                </a:moveTo>
                <a:lnTo>
                  <a:pt x="1" y="48025"/>
                </a:lnTo>
                <a:lnTo>
                  <a:pt x="47249" y="48025"/>
                </a:lnTo>
                <a:lnTo>
                  <a:pt x="30039" y="183"/>
                </a:lnTo>
                <a:lnTo>
                  <a:pt x="1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1139125" y="2298263"/>
            <a:ext cx="27768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8"/>
          <p:cNvSpPr/>
          <p:nvPr/>
        </p:nvSpPr>
        <p:spPr>
          <a:xfrm flipH="1">
            <a:off x="7822500" y="-44625"/>
            <a:ext cx="143700" cy="296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ctrTitle"/>
          </p:nvPr>
        </p:nvSpPr>
        <p:spPr>
          <a:xfrm>
            <a:off x="4172555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>
  <p:cSld name="CUSTOM_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632050" y="402150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3">
  <p:cSld name="CUSTOM_6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8481725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ctrTitle"/>
          </p:nvPr>
        </p:nvSpPr>
        <p:spPr>
          <a:xfrm>
            <a:off x="5869725" y="551025"/>
            <a:ext cx="280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0">
          <p15:clr>
            <a:srgbClr val="FA7B17"/>
          </p15:clr>
        </p15:guide>
        <p15:guide id="2" orient="horz" pos="6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 Medium"/>
              <a:buNone/>
              <a:defRPr sz="2800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27;p17">
            <a:extLst>
              <a:ext uri="{FF2B5EF4-FFF2-40B4-BE49-F238E27FC236}">
                <a16:creationId xmlns:a16="http://schemas.microsoft.com/office/drawing/2014/main" id="{532897B0-19C3-404F-9318-4FF1EBDB19F4}"/>
              </a:ext>
            </a:extLst>
          </p:cNvPr>
          <p:cNvSpPr txBox="1">
            <a:spLocks noGrp="1"/>
          </p:cNvSpPr>
          <p:nvPr/>
        </p:nvSpPr>
        <p:spPr>
          <a:xfrm>
            <a:off x="1076424" y="692710"/>
            <a:ext cx="7355057" cy="19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 err="1"/>
              <a:t>MetaPred</a:t>
            </a:r>
            <a:r>
              <a:rPr lang="en-US" altLang="ja-JP" sz="3400" dirty="0"/>
              <a:t>: Meta-Learning for Clinical Risk Prediction with Limited Patient Electronic Health Records </a:t>
            </a:r>
          </a:p>
        </p:txBody>
      </p:sp>
      <p:sp>
        <p:nvSpPr>
          <p:cNvPr id="55" name="Google Shape;180;p21">
            <a:extLst>
              <a:ext uri="{FF2B5EF4-FFF2-40B4-BE49-F238E27FC236}">
                <a16:creationId xmlns:a16="http://schemas.microsoft.com/office/drawing/2014/main" id="{B400B56C-C454-4B48-B6FF-4112D6BC6E29}"/>
              </a:ext>
            </a:extLst>
          </p:cNvPr>
          <p:cNvSpPr txBox="1">
            <a:spLocks noGrp="1"/>
          </p:cNvSpPr>
          <p:nvPr/>
        </p:nvSpPr>
        <p:spPr>
          <a:xfrm>
            <a:off x="1076424" y="3016332"/>
            <a:ext cx="5356800" cy="200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None/>
              <a:defRPr sz="18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lvl="0" indent="0" algn="l">
              <a:lnSpc>
                <a:spcPct val="115000"/>
              </a:lnSpc>
            </a:pPr>
            <a:r>
              <a:rPr lang="en-US" altLang="ja-JP" sz="2000" dirty="0">
                <a:sym typeface="Ubuntu Light"/>
              </a:rPr>
              <a:t>Source: KDD ’19</a:t>
            </a:r>
          </a:p>
          <a:p>
            <a:pPr marL="0" lvl="0" indent="0" algn="l">
              <a:lnSpc>
                <a:spcPct val="115000"/>
              </a:lnSpc>
            </a:pPr>
            <a:r>
              <a:rPr lang="en-US" altLang="ja-JP" sz="2000" dirty="0">
                <a:sym typeface="Ubuntu Light"/>
              </a:rPr>
              <a:t>Speaker: Tzu-Yun, </a:t>
            </a:r>
            <a:r>
              <a:rPr lang="en-US" altLang="ja-JP" sz="2000" dirty="0" err="1">
                <a:sym typeface="Ubuntu Light"/>
              </a:rPr>
              <a:t>Chien</a:t>
            </a:r>
            <a:endParaRPr lang="en-US" altLang="ja-JP" sz="2000" dirty="0">
              <a:sym typeface="Ubuntu Light"/>
            </a:endParaRPr>
          </a:p>
          <a:p>
            <a:pPr marL="0" lvl="0" indent="0" algn="l">
              <a:lnSpc>
                <a:spcPct val="115000"/>
              </a:lnSpc>
            </a:pPr>
            <a:r>
              <a:rPr lang="en-US" altLang="ja-JP" sz="2000" dirty="0">
                <a:sym typeface="Ubuntu Light"/>
              </a:rPr>
              <a:t>Advisor: Jia-Ling, Koh</a:t>
            </a:r>
          </a:p>
          <a:p>
            <a:pPr marL="0" lvl="0" indent="0" algn="l">
              <a:lnSpc>
                <a:spcPct val="115000"/>
              </a:lnSpc>
            </a:pPr>
            <a:r>
              <a:rPr lang="en-US" altLang="ja-JP" sz="2000" dirty="0">
                <a:sym typeface="Ubuntu Light"/>
              </a:rPr>
              <a:t>Date: 2020/07/22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8695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ctrTitle"/>
          </p:nvPr>
        </p:nvSpPr>
        <p:spPr>
          <a:xfrm>
            <a:off x="5869725" y="551025"/>
            <a:ext cx="280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METHOD</a:t>
            </a:r>
            <a:endParaRPr dirty="0"/>
          </a:p>
        </p:txBody>
      </p:sp>
      <p:sp>
        <p:nvSpPr>
          <p:cNvPr id="38" name="Google Shape;127;p17">
            <a:extLst>
              <a:ext uri="{FF2B5EF4-FFF2-40B4-BE49-F238E27FC236}">
                <a16:creationId xmlns:a16="http://schemas.microsoft.com/office/drawing/2014/main" id="{F1B82ED8-ABF9-D547-B68B-BE9AB6A705DA}"/>
              </a:ext>
            </a:extLst>
          </p:cNvPr>
          <p:cNvSpPr txBox="1">
            <a:spLocks noGrp="1"/>
          </p:cNvSpPr>
          <p:nvPr/>
        </p:nvSpPr>
        <p:spPr>
          <a:xfrm>
            <a:off x="947649" y="357425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zh-TW" sz="3400" dirty="0" err="1"/>
              <a:t>MetaPred</a:t>
            </a:r>
            <a:r>
              <a:rPr lang="en-US" altLang="zh-TW" sz="3400" dirty="0"/>
              <a:t> Testing</a:t>
            </a:r>
            <a:endParaRPr lang="en-US" altLang="ja-JP" sz="3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B7DAF7-3245-F44A-A115-3395591AF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36" y="1027327"/>
            <a:ext cx="6769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8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>
            <a:spLocks noGrp="1"/>
          </p:cNvSpPr>
          <p:nvPr>
            <p:ph type="subTitle" idx="4294967295"/>
          </p:nvPr>
        </p:nvSpPr>
        <p:spPr>
          <a:xfrm flipH="1">
            <a:off x="614600" y="459825"/>
            <a:ext cx="1487332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EXPERIMENT</a:t>
            </a:r>
            <a:endParaRPr dirty="0"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76" name="Google Shape;127;p17">
            <a:extLst>
              <a:ext uri="{FF2B5EF4-FFF2-40B4-BE49-F238E27FC236}">
                <a16:creationId xmlns:a16="http://schemas.microsoft.com/office/drawing/2014/main" id="{B294E0CA-220A-274E-B897-E669A8304E79}"/>
              </a:ext>
            </a:extLst>
          </p:cNvPr>
          <p:cNvSpPr txBox="1">
            <a:spLocks noGrp="1"/>
          </p:cNvSpPr>
          <p:nvPr/>
        </p:nvSpPr>
        <p:spPr>
          <a:xfrm>
            <a:off x="2101932" y="577364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/>
              <a:t>Dataset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D486728-4174-3944-8DAA-684F48E0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223" y="1590604"/>
            <a:ext cx="7221544" cy="3262746"/>
          </a:xfrm>
          <a:prstGeom prst="rect">
            <a:avLst/>
          </a:prstGeom>
        </p:spPr>
      </p:pic>
      <p:sp>
        <p:nvSpPr>
          <p:cNvPr id="80" name="Google Shape;180;p21">
            <a:extLst>
              <a:ext uri="{FF2B5EF4-FFF2-40B4-BE49-F238E27FC236}">
                <a16:creationId xmlns:a16="http://schemas.microsoft.com/office/drawing/2014/main" id="{512CE245-8424-0F4F-8445-B59C3CD3D0E7}"/>
              </a:ext>
            </a:extLst>
          </p:cNvPr>
          <p:cNvSpPr txBox="1">
            <a:spLocks noGrp="1"/>
          </p:cNvSpPr>
          <p:nvPr/>
        </p:nvSpPr>
        <p:spPr>
          <a:xfrm>
            <a:off x="1336223" y="1111951"/>
            <a:ext cx="7770693" cy="45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None/>
              <a:defRPr sz="18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/>
              <a:t>2-year observation </a:t>
            </a:r>
            <a:r>
              <a:rPr lang="en-US" altLang="ja-JP" sz="2000" dirty="0"/>
              <a:t>; </a:t>
            </a:r>
            <a:r>
              <a:rPr lang="ja-JP" altLang="en-US" sz="2000"/>
              <a:t>predict</a:t>
            </a:r>
            <a:r>
              <a:rPr lang="en-US" altLang="ja-JP" sz="2000" dirty="0"/>
              <a:t> </a:t>
            </a:r>
            <a:r>
              <a:rPr lang="ja-JP" altLang="en-US" sz="2000"/>
              <a:t>half a year</a:t>
            </a:r>
          </a:p>
        </p:txBody>
      </p:sp>
    </p:spTree>
    <p:extLst>
      <p:ext uri="{BB962C8B-B14F-4D97-AF65-F5344CB8AC3E}">
        <p14:creationId xmlns:p14="http://schemas.microsoft.com/office/powerpoint/2010/main" val="2025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>
            <a:spLocks noGrp="1"/>
          </p:cNvSpPr>
          <p:nvPr>
            <p:ph type="subTitle" idx="4294967295"/>
          </p:nvPr>
        </p:nvSpPr>
        <p:spPr>
          <a:xfrm flipH="1">
            <a:off x="614600" y="459825"/>
            <a:ext cx="1487332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EXPERIMENT</a:t>
            </a:r>
            <a:endParaRPr dirty="0"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76" name="Google Shape;127;p17">
            <a:extLst>
              <a:ext uri="{FF2B5EF4-FFF2-40B4-BE49-F238E27FC236}">
                <a16:creationId xmlns:a16="http://schemas.microsoft.com/office/drawing/2014/main" id="{B294E0CA-220A-274E-B897-E669A8304E79}"/>
              </a:ext>
            </a:extLst>
          </p:cNvPr>
          <p:cNvSpPr txBox="1">
            <a:spLocks noGrp="1"/>
          </p:cNvSpPr>
          <p:nvPr/>
        </p:nvSpPr>
        <p:spPr>
          <a:xfrm>
            <a:off x="2156967" y="547684"/>
            <a:ext cx="7390681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200" dirty="0"/>
              <a:t>Performance on Clinical Risk Prediction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81E2A9-F0A2-BB4D-91B6-DAE89439D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925"/>
            <a:ext cx="9144000" cy="35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1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>
            <a:spLocks noGrp="1"/>
          </p:cNvSpPr>
          <p:nvPr>
            <p:ph type="subTitle" idx="4294967295"/>
          </p:nvPr>
        </p:nvSpPr>
        <p:spPr>
          <a:xfrm flipH="1">
            <a:off x="614600" y="459825"/>
            <a:ext cx="1487332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EXPERIMENT</a:t>
            </a:r>
            <a:endParaRPr dirty="0"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76" name="Google Shape;127;p17">
            <a:extLst>
              <a:ext uri="{FF2B5EF4-FFF2-40B4-BE49-F238E27FC236}">
                <a16:creationId xmlns:a16="http://schemas.microsoft.com/office/drawing/2014/main" id="{B294E0CA-220A-274E-B897-E669A8304E79}"/>
              </a:ext>
            </a:extLst>
          </p:cNvPr>
          <p:cNvSpPr txBox="1">
            <a:spLocks noGrp="1"/>
          </p:cNvSpPr>
          <p:nvPr/>
        </p:nvSpPr>
        <p:spPr>
          <a:xfrm>
            <a:off x="2101932" y="576241"/>
            <a:ext cx="7004984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000" dirty="0"/>
              <a:t>Comparisons of Different Resource Levels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6357E60-8B05-3640-B1C4-08132027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7951"/>
            <a:ext cx="91440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>
            <a:spLocks noGrp="1"/>
          </p:cNvSpPr>
          <p:nvPr>
            <p:ph type="subTitle" idx="4294967295"/>
          </p:nvPr>
        </p:nvSpPr>
        <p:spPr>
          <a:xfrm flipH="1">
            <a:off x="614600" y="459825"/>
            <a:ext cx="1487332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EXPERIMENT</a:t>
            </a:r>
            <a:endParaRPr dirty="0"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76" name="Google Shape;127;p17">
            <a:extLst>
              <a:ext uri="{FF2B5EF4-FFF2-40B4-BE49-F238E27FC236}">
                <a16:creationId xmlns:a16="http://schemas.microsoft.com/office/drawing/2014/main" id="{B294E0CA-220A-274E-B897-E669A8304E79}"/>
              </a:ext>
            </a:extLst>
          </p:cNvPr>
          <p:cNvSpPr txBox="1">
            <a:spLocks noGrp="1"/>
          </p:cNvSpPr>
          <p:nvPr/>
        </p:nvSpPr>
        <p:spPr>
          <a:xfrm>
            <a:off x="2101932" y="577364"/>
            <a:ext cx="4987372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/>
              <a:t>Impact of Source Domain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F33767-F282-2D47-A0ED-4C071B3D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1769888"/>
            <a:ext cx="9144000" cy="2759637"/>
          </a:xfrm>
          <a:prstGeom prst="rect">
            <a:avLst/>
          </a:prstGeom>
        </p:spPr>
      </p:pic>
      <p:sp>
        <p:nvSpPr>
          <p:cNvPr id="4" name="フレーム 3">
            <a:extLst>
              <a:ext uri="{FF2B5EF4-FFF2-40B4-BE49-F238E27FC236}">
                <a16:creationId xmlns:a16="http://schemas.microsoft.com/office/drawing/2014/main" id="{72571858-17DE-944A-8F14-15DC27D9DD91}"/>
              </a:ext>
            </a:extLst>
          </p:cNvPr>
          <p:cNvSpPr/>
          <p:nvPr/>
        </p:nvSpPr>
        <p:spPr>
          <a:xfrm>
            <a:off x="1161535" y="2409568"/>
            <a:ext cx="271849" cy="1655805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F5E4C89C-D12F-574A-BEB6-C97A1FF20817}"/>
              </a:ext>
            </a:extLst>
          </p:cNvPr>
          <p:cNvSpPr/>
          <p:nvPr/>
        </p:nvSpPr>
        <p:spPr>
          <a:xfrm>
            <a:off x="2447733" y="2384854"/>
            <a:ext cx="271849" cy="1655805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>
            <a:extLst>
              <a:ext uri="{FF2B5EF4-FFF2-40B4-BE49-F238E27FC236}">
                <a16:creationId xmlns:a16="http://schemas.microsoft.com/office/drawing/2014/main" id="{D894FBFE-672A-3546-9A20-45EAB21B95AF}"/>
              </a:ext>
            </a:extLst>
          </p:cNvPr>
          <p:cNvSpPr/>
          <p:nvPr/>
        </p:nvSpPr>
        <p:spPr>
          <a:xfrm>
            <a:off x="4101348" y="2496065"/>
            <a:ext cx="223517" cy="1544594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>
            <a:extLst>
              <a:ext uri="{FF2B5EF4-FFF2-40B4-BE49-F238E27FC236}">
                <a16:creationId xmlns:a16="http://schemas.microsoft.com/office/drawing/2014/main" id="{1E012359-499B-464A-887A-F38B8B59B756}"/>
              </a:ext>
            </a:extLst>
          </p:cNvPr>
          <p:cNvSpPr/>
          <p:nvPr/>
        </p:nvSpPr>
        <p:spPr>
          <a:xfrm>
            <a:off x="5387546" y="2520779"/>
            <a:ext cx="247135" cy="1544594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>
            <a:spLocks noGrp="1"/>
          </p:cNvSpPr>
          <p:nvPr>
            <p:ph type="subTitle" idx="4294967295"/>
          </p:nvPr>
        </p:nvSpPr>
        <p:spPr>
          <a:xfrm flipH="1">
            <a:off x="614600" y="459825"/>
            <a:ext cx="1487332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EXPERIMENT</a:t>
            </a:r>
            <a:endParaRPr dirty="0"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ECE2DB-E3D9-2B47-B898-DF32434BF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121" y="914400"/>
            <a:ext cx="4419600" cy="4229100"/>
          </a:xfrm>
          <a:prstGeom prst="rect">
            <a:avLst/>
          </a:prstGeom>
        </p:spPr>
      </p:pic>
      <p:sp>
        <p:nvSpPr>
          <p:cNvPr id="76" name="Google Shape;127;p17">
            <a:extLst>
              <a:ext uri="{FF2B5EF4-FFF2-40B4-BE49-F238E27FC236}">
                <a16:creationId xmlns:a16="http://schemas.microsoft.com/office/drawing/2014/main" id="{B294E0CA-220A-274E-B897-E669A8304E79}"/>
              </a:ext>
            </a:extLst>
          </p:cNvPr>
          <p:cNvSpPr txBox="1">
            <a:spLocks noGrp="1"/>
          </p:cNvSpPr>
          <p:nvPr/>
        </p:nvSpPr>
        <p:spPr>
          <a:xfrm>
            <a:off x="2101932" y="577364"/>
            <a:ext cx="7040972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/>
              <a:t>Patient Representation in 2d Space</a:t>
            </a:r>
          </a:p>
        </p:txBody>
      </p:sp>
      <p:sp>
        <p:nvSpPr>
          <p:cNvPr id="7" name="文字方塊 14">
            <a:extLst>
              <a:ext uri="{FF2B5EF4-FFF2-40B4-BE49-F238E27FC236}">
                <a16:creationId xmlns:a16="http://schemas.microsoft.com/office/drawing/2014/main" id="{0918FF6D-8A68-8549-8DE1-2F8588A81598}"/>
              </a:ext>
            </a:extLst>
          </p:cNvPr>
          <p:cNvSpPr txBox="1"/>
          <p:nvPr/>
        </p:nvSpPr>
        <p:spPr>
          <a:xfrm>
            <a:off x="7117492" y="3611539"/>
            <a:ext cx="265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MCI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PD = Parkinson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AM = Amnesia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DM = Dementia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AD = Alzheimer</a:t>
            </a:r>
          </a:p>
        </p:txBody>
      </p:sp>
    </p:spTree>
    <p:extLst>
      <p:ext uri="{BB962C8B-B14F-4D97-AF65-F5344CB8AC3E}">
        <p14:creationId xmlns:p14="http://schemas.microsoft.com/office/powerpoint/2010/main" val="152914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ctrTitle"/>
          </p:nvPr>
        </p:nvSpPr>
        <p:spPr>
          <a:xfrm>
            <a:off x="6468683" y="3243746"/>
            <a:ext cx="2365922" cy="692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Conclusion</a:t>
            </a:r>
            <a:endParaRPr dirty="0"/>
          </a:p>
        </p:txBody>
      </p:sp>
      <p:sp>
        <p:nvSpPr>
          <p:cNvPr id="15" name="Google Shape;180;p21">
            <a:extLst>
              <a:ext uri="{FF2B5EF4-FFF2-40B4-BE49-F238E27FC236}">
                <a16:creationId xmlns:a16="http://schemas.microsoft.com/office/drawing/2014/main" id="{C98DB55D-56B4-AC45-886C-8A8A431A5459}"/>
              </a:ext>
            </a:extLst>
          </p:cNvPr>
          <p:cNvSpPr txBox="1">
            <a:spLocks noGrp="1"/>
          </p:cNvSpPr>
          <p:nvPr/>
        </p:nvSpPr>
        <p:spPr>
          <a:xfrm>
            <a:off x="417342" y="790832"/>
            <a:ext cx="6897858" cy="234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None/>
              <a:defRPr sz="18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/>
              <a:t>Propose an effective framework </a:t>
            </a:r>
            <a:r>
              <a:rPr lang="en-US" altLang="ja-JP" sz="2000" dirty="0" err="1"/>
              <a:t>MetaPred</a:t>
            </a:r>
            <a:r>
              <a:rPr lang="en-US" altLang="ja-JP" sz="2000" dirty="0"/>
              <a:t> that can solve the low-resource medical records problem in clinical risk prediction  </a:t>
            </a:r>
            <a:endParaRPr lang="en-US" sz="2000" dirty="0"/>
          </a:p>
          <a:p>
            <a:pPr marL="342900" lvl="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Introduce a objective-level adaptation for </a:t>
            </a:r>
            <a:r>
              <a:rPr lang="en-US" sz="2000" dirty="0" err="1"/>
              <a:t>MetaPred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50991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7CAAB65-F974-EA47-BD06-7621B6C9FE86}"/>
              </a:ext>
            </a:extLst>
          </p:cNvPr>
          <p:cNvCxnSpPr>
            <a:cxnSpLocks/>
          </p:cNvCxnSpPr>
          <p:nvPr/>
        </p:nvCxnSpPr>
        <p:spPr>
          <a:xfrm>
            <a:off x="2743476" y="1585700"/>
            <a:ext cx="0" cy="676893"/>
          </a:xfrm>
          <a:prstGeom prst="line">
            <a:avLst/>
          </a:pr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971365B-9074-BE4E-9216-C599BADCCB72}"/>
              </a:ext>
            </a:extLst>
          </p:cNvPr>
          <p:cNvCxnSpPr>
            <a:cxnSpLocks/>
          </p:cNvCxnSpPr>
          <p:nvPr/>
        </p:nvCxnSpPr>
        <p:spPr>
          <a:xfrm>
            <a:off x="1653277" y="544497"/>
            <a:ext cx="0" cy="676893"/>
          </a:xfrm>
          <a:prstGeom prst="line">
            <a:avLst/>
          </a:pr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157;p19">
            <a:extLst>
              <a:ext uri="{FF2B5EF4-FFF2-40B4-BE49-F238E27FC236}">
                <a16:creationId xmlns:a16="http://schemas.microsoft.com/office/drawing/2014/main" id="{260B3DA1-9AD4-9D43-B346-27791419FC06}"/>
              </a:ext>
            </a:extLst>
          </p:cNvPr>
          <p:cNvSpPr txBox="1">
            <a:spLocks noGrp="1"/>
          </p:cNvSpPr>
          <p:nvPr/>
        </p:nvSpPr>
        <p:spPr>
          <a:xfrm flipH="1">
            <a:off x="1556647" y="412885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Introduction</a:t>
            </a:r>
            <a:endParaRPr sz="3000" dirty="0"/>
          </a:p>
        </p:txBody>
      </p:sp>
      <p:sp>
        <p:nvSpPr>
          <p:cNvPr id="5" name="Google Shape;159;p19">
            <a:extLst>
              <a:ext uri="{FF2B5EF4-FFF2-40B4-BE49-F238E27FC236}">
                <a16:creationId xmlns:a16="http://schemas.microsoft.com/office/drawing/2014/main" id="{4B47EC86-F526-254E-8311-8599462ACD99}"/>
              </a:ext>
            </a:extLst>
          </p:cNvPr>
          <p:cNvSpPr txBox="1">
            <a:spLocks noGrp="1"/>
          </p:cNvSpPr>
          <p:nvPr/>
        </p:nvSpPr>
        <p:spPr>
          <a:xfrm>
            <a:off x="876947" y="1447176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02</a:t>
            </a:r>
            <a:endParaRPr dirty="0"/>
          </a:p>
        </p:txBody>
      </p:sp>
      <p:sp>
        <p:nvSpPr>
          <p:cNvPr id="6" name="Google Shape;160;p19">
            <a:extLst>
              <a:ext uri="{FF2B5EF4-FFF2-40B4-BE49-F238E27FC236}">
                <a16:creationId xmlns:a16="http://schemas.microsoft.com/office/drawing/2014/main" id="{D1F1A3ED-CF5C-6D4E-AAB7-CEBF0C639DB3}"/>
              </a:ext>
            </a:extLst>
          </p:cNvPr>
          <p:cNvSpPr txBox="1">
            <a:spLocks noGrp="1"/>
          </p:cNvSpPr>
          <p:nvPr/>
        </p:nvSpPr>
        <p:spPr>
          <a:xfrm>
            <a:off x="-214253" y="390470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01</a:t>
            </a:r>
            <a:endParaRPr sz="4000" dirty="0"/>
          </a:p>
        </p:txBody>
      </p:sp>
      <p:sp>
        <p:nvSpPr>
          <p:cNvPr id="7" name="Google Shape;161;p19">
            <a:extLst>
              <a:ext uri="{FF2B5EF4-FFF2-40B4-BE49-F238E27FC236}">
                <a16:creationId xmlns:a16="http://schemas.microsoft.com/office/drawing/2014/main" id="{3C703E6C-D6BA-6A4B-81D4-C65D05F61913}"/>
              </a:ext>
            </a:extLst>
          </p:cNvPr>
          <p:cNvSpPr txBox="1">
            <a:spLocks noGrp="1"/>
          </p:cNvSpPr>
          <p:nvPr/>
        </p:nvSpPr>
        <p:spPr>
          <a:xfrm flipH="1">
            <a:off x="2647847" y="1446583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Method</a:t>
            </a:r>
            <a:endParaRPr sz="3000" dirty="0"/>
          </a:p>
        </p:txBody>
      </p:sp>
      <p:sp>
        <p:nvSpPr>
          <p:cNvPr id="8" name="Google Shape;163;p19">
            <a:extLst>
              <a:ext uri="{FF2B5EF4-FFF2-40B4-BE49-F238E27FC236}">
                <a16:creationId xmlns:a16="http://schemas.microsoft.com/office/drawing/2014/main" id="{B587FC79-57F9-0F44-9675-65A529F2981E}"/>
              </a:ext>
            </a:extLst>
          </p:cNvPr>
          <p:cNvSpPr txBox="1">
            <a:spLocks noGrp="1"/>
          </p:cNvSpPr>
          <p:nvPr/>
        </p:nvSpPr>
        <p:spPr>
          <a:xfrm>
            <a:off x="852547" y="2686170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03</a:t>
            </a:r>
            <a:endParaRPr sz="4000" dirty="0"/>
          </a:p>
        </p:txBody>
      </p:sp>
      <p:sp>
        <p:nvSpPr>
          <p:cNvPr id="10" name="Google Shape;166;p19">
            <a:extLst>
              <a:ext uri="{FF2B5EF4-FFF2-40B4-BE49-F238E27FC236}">
                <a16:creationId xmlns:a16="http://schemas.microsoft.com/office/drawing/2014/main" id="{EEF18FF9-517B-D447-85BC-6A1617E75CEC}"/>
              </a:ext>
            </a:extLst>
          </p:cNvPr>
          <p:cNvSpPr txBox="1">
            <a:spLocks noGrp="1"/>
          </p:cNvSpPr>
          <p:nvPr/>
        </p:nvSpPr>
        <p:spPr>
          <a:xfrm>
            <a:off x="-214253" y="3872105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04</a:t>
            </a:r>
            <a:endParaRPr sz="400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022B222-3C78-B647-93C2-35E575025F64}"/>
              </a:ext>
            </a:extLst>
          </p:cNvPr>
          <p:cNvCxnSpPr>
            <a:cxnSpLocks/>
          </p:cNvCxnSpPr>
          <p:nvPr/>
        </p:nvCxnSpPr>
        <p:spPr>
          <a:xfrm>
            <a:off x="2743476" y="2838365"/>
            <a:ext cx="0" cy="676893"/>
          </a:xfrm>
          <a:prstGeom prst="line">
            <a:avLst/>
          </a:pr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64;p19">
            <a:extLst>
              <a:ext uri="{FF2B5EF4-FFF2-40B4-BE49-F238E27FC236}">
                <a16:creationId xmlns:a16="http://schemas.microsoft.com/office/drawing/2014/main" id="{FD981E75-D1B2-3A4D-976F-D541FB161B19}"/>
              </a:ext>
            </a:extLst>
          </p:cNvPr>
          <p:cNvSpPr txBox="1">
            <a:spLocks noGrp="1"/>
          </p:cNvSpPr>
          <p:nvPr/>
        </p:nvSpPr>
        <p:spPr>
          <a:xfrm flipH="1">
            <a:off x="2653917" y="2693119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Experiment</a:t>
            </a:r>
            <a:endParaRPr sz="30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F5FB2BB-DD13-554F-BBEA-D198222D3357}"/>
              </a:ext>
            </a:extLst>
          </p:cNvPr>
          <p:cNvCxnSpPr>
            <a:cxnSpLocks/>
          </p:cNvCxnSpPr>
          <p:nvPr/>
        </p:nvCxnSpPr>
        <p:spPr>
          <a:xfrm>
            <a:off x="1653277" y="4066251"/>
            <a:ext cx="0" cy="676893"/>
          </a:xfrm>
          <a:prstGeom prst="line">
            <a:avLst/>
          </a:pr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67;p19">
            <a:extLst>
              <a:ext uri="{FF2B5EF4-FFF2-40B4-BE49-F238E27FC236}">
                <a16:creationId xmlns:a16="http://schemas.microsoft.com/office/drawing/2014/main" id="{D69E90B6-1B50-4841-BBA1-1852533B341C}"/>
              </a:ext>
            </a:extLst>
          </p:cNvPr>
          <p:cNvSpPr txBox="1">
            <a:spLocks noGrp="1"/>
          </p:cNvSpPr>
          <p:nvPr/>
        </p:nvSpPr>
        <p:spPr>
          <a:xfrm flipH="1">
            <a:off x="1581047" y="3945451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Conclusion</a:t>
            </a:r>
            <a:endParaRPr sz="3000" dirty="0"/>
          </a:p>
        </p:txBody>
      </p:sp>
      <p:sp>
        <p:nvSpPr>
          <p:cNvPr id="503" name="Google Shape;503;p31"/>
          <p:cNvSpPr txBox="1">
            <a:spLocks noGrp="1"/>
          </p:cNvSpPr>
          <p:nvPr>
            <p:ph type="ctrTitle"/>
          </p:nvPr>
        </p:nvSpPr>
        <p:spPr>
          <a:xfrm>
            <a:off x="5640780" y="2131638"/>
            <a:ext cx="2365922" cy="692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OUTLINE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6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ctrTitle"/>
          </p:nvPr>
        </p:nvSpPr>
        <p:spPr>
          <a:xfrm>
            <a:off x="643926" y="-130629"/>
            <a:ext cx="1897394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INTRODUCTION</a:t>
            </a:r>
            <a:endParaRPr dirty="0"/>
          </a:p>
        </p:txBody>
      </p:sp>
      <p:sp>
        <p:nvSpPr>
          <p:cNvPr id="19" name="文字方塊 14">
            <a:extLst>
              <a:ext uri="{FF2B5EF4-FFF2-40B4-BE49-F238E27FC236}">
                <a16:creationId xmlns:a16="http://schemas.microsoft.com/office/drawing/2014/main" id="{B2D24C8C-4887-D847-9715-BF7B884D887F}"/>
              </a:ext>
            </a:extLst>
          </p:cNvPr>
          <p:cNvSpPr txBox="1"/>
          <p:nvPr/>
        </p:nvSpPr>
        <p:spPr>
          <a:xfrm>
            <a:off x="1408175" y="4430326"/>
            <a:ext cx="349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Electronic Health Records (EHR)</a:t>
            </a:r>
            <a:endParaRPr lang="zh-TW" altLang="en-US" sz="2000" dirty="0">
              <a:solidFill>
                <a:schemeClr val="bg2"/>
              </a:solidFill>
              <a:latin typeface="Barlow Semi Condensed Medium"/>
              <a:ea typeface="+mn-ea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9BC83E3-1B18-9245-B9EE-AA346CCAC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579" y="1226221"/>
            <a:ext cx="4228192" cy="2782919"/>
          </a:xfrm>
          <a:prstGeom prst="rect">
            <a:avLst/>
          </a:prstGeom>
        </p:spPr>
      </p:pic>
      <p:sp>
        <p:nvSpPr>
          <p:cNvPr id="23" name="文字方塊 14">
            <a:extLst>
              <a:ext uri="{FF2B5EF4-FFF2-40B4-BE49-F238E27FC236}">
                <a16:creationId xmlns:a16="http://schemas.microsoft.com/office/drawing/2014/main" id="{DF9C1EF9-E58B-7B48-817F-B6CC3933C693}"/>
              </a:ext>
            </a:extLst>
          </p:cNvPr>
          <p:cNvSpPr txBox="1"/>
          <p:nvPr/>
        </p:nvSpPr>
        <p:spPr>
          <a:xfrm>
            <a:off x="5584848" y="1856880"/>
            <a:ext cx="2965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In-hospital mortality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Hospital readmission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Chronic disease onset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Condition exacerbation</a:t>
            </a:r>
          </a:p>
        </p:txBody>
      </p:sp>
      <p:sp>
        <p:nvSpPr>
          <p:cNvPr id="24" name="文字方塊 14">
            <a:extLst>
              <a:ext uri="{FF2B5EF4-FFF2-40B4-BE49-F238E27FC236}">
                <a16:creationId xmlns:a16="http://schemas.microsoft.com/office/drawing/2014/main" id="{089887C2-F84C-104D-BE10-8FE85B36FFD9}"/>
              </a:ext>
            </a:extLst>
          </p:cNvPr>
          <p:cNvSpPr txBox="1"/>
          <p:nvPr/>
        </p:nvSpPr>
        <p:spPr>
          <a:xfrm rot="5400000">
            <a:off x="6871156" y="3070191"/>
            <a:ext cx="42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…</a:t>
            </a:r>
            <a:endParaRPr lang="zh-TW" altLang="en-US" sz="2800" dirty="0">
              <a:solidFill>
                <a:schemeClr val="bg2"/>
              </a:solidFill>
              <a:latin typeface="Barlow Semi Condensed Medium"/>
              <a:ea typeface="+mn-ea"/>
              <a:cs typeface="+mn-cs"/>
            </a:endParaRPr>
          </a:p>
        </p:txBody>
      </p:sp>
      <p:sp>
        <p:nvSpPr>
          <p:cNvPr id="25" name="Google Shape;211;p32">
            <a:extLst>
              <a:ext uri="{FF2B5EF4-FFF2-40B4-BE49-F238E27FC236}">
                <a16:creationId xmlns:a16="http://schemas.microsoft.com/office/drawing/2014/main" id="{3A8E959A-DBED-6B40-9486-A2641FD968EE}"/>
              </a:ext>
            </a:extLst>
          </p:cNvPr>
          <p:cNvSpPr txBox="1">
            <a:spLocks/>
          </p:cNvSpPr>
          <p:nvPr/>
        </p:nvSpPr>
        <p:spPr>
          <a:xfrm>
            <a:off x="1127579" y="3822230"/>
            <a:ext cx="1116857" cy="61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1100"/>
            </a:pPr>
            <a:r>
              <a:rPr lang="en-US" sz="2400" b="1" u="sng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Input</a:t>
            </a:r>
            <a:r>
              <a:rPr lang="en-US" sz="2400" b="1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 : </a:t>
            </a:r>
          </a:p>
        </p:txBody>
      </p:sp>
      <p:sp>
        <p:nvSpPr>
          <p:cNvPr id="26" name="Google Shape;211;p32">
            <a:extLst>
              <a:ext uri="{FF2B5EF4-FFF2-40B4-BE49-F238E27FC236}">
                <a16:creationId xmlns:a16="http://schemas.microsoft.com/office/drawing/2014/main" id="{9BDE9FF3-E596-4D49-AFF2-5D902EAD4762}"/>
              </a:ext>
            </a:extLst>
          </p:cNvPr>
          <p:cNvSpPr txBox="1">
            <a:spLocks/>
          </p:cNvSpPr>
          <p:nvPr/>
        </p:nvSpPr>
        <p:spPr>
          <a:xfrm>
            <a:off x="5584848" y="920563"/>
            <a:ext cx="1350342" cy="61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1100"/>
            </a:pPr>
            <a:r>
              <a:rPr lang="en-US" sz="2400" b="1" u="sng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Output</a:t>
            </a:r>
            <a:r>
              <a:rPr lang="en-US" sz="2400" b="1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 : </a:t>
            </a:r>
          </a:p>
        </p:txBody>
      </p:sp>
      <p:sp>
        <p:nvSpPr>
          <p:cNvPr id="27" name="文字方塊 14">
            <a:extLst>
              <a:ext uri="{FF2B5EF4-FFF2-40B4-BE49-F238E27FC236}">
                <a16:creationId xmlns:a16="http://schemas.microsoft.com/office/drawing/2014/main" id="{C34E5A4D-3CA5-C64D-B033-A9CD10387108}"/>
              </a:ext>
            </a:extLst>
          </p:cNvPr>
          <p:cNvSpPr txBox="1"/>
          <p:nvPr/>
        </p:nvSpPr>
        <p:spPr>
          <a:xfrm>
            <a:off x="5868970" y="3609030"/>
            <a:ext cx="243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  <a:latin typeface="Barlow Semi Condensed Medium"/>
                <a:ea typeface="+mn-ea"/>
                <a:cs typeface="+mn-cs"/>
              </a:rPr>
              <a:t>In this paper is to predict </a:t>
            </a:r>
            <a:r>
              <a:rPr lang="en-US" altLang="zh-TW" sz="2000" b="1" u="sng" dirty="0">
                <a:solidFill>
                  <a:srgbClr val="C00000"/>
                </a:solidFill>
                <a:latin typeface="Barlow Semi Condensed Medium"/>
                <a:ea typeface="+mn-ea"/>
                <a:cs typeface="+mn-cs"/>
              </a:rPr>
              <a:t>the onset risk</a:t>
            </a:r>
            <a:endParaRPr lang="zh-TW" altLang="en-US" sz="2000" b="1" u="sng" dirty="0">
              <a:solidFill>
                <a:srgbClr val="C00000"/>
              </a:solidFill>
              <a:latin typeface="Barlow Semi Condensed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0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2"/>
      <p:bldP spid="23" grpId="0"/>
      <p:bldP spid="24" grpId="0"/>
      <p:bldP spid="25" grpId="0" build="p"/>
      <p:bldP spid="26" grpId="0" build="p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ctrTitle"/>
          </p:nvPr>
        </p:nvSpPr>
        <p:spPr>
          <a:xfrm>
            <a:off x="643926" y="-130629"/>
            <a:ext cx="1897394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INTRODUCTION</a:t>
            </a:r>
            <a:endParaRPr dirty="0"/>
          </a:p>
        </p:txBody>
      </p:sp>
      <p:sp>
        <p:nvSpPr>
          <p:cNvPr id="45" name="Google Shape;127;p17">
            <a:extLst>
              <a:ext uri="{FF2B5EF4-FFF2-40B4-BE49-F238E27FC236}">
                <a16:creationId xmlns:a16="http://schemas.microsoft.com/office/drawing/2014/main" id="{8A2E241B-4CEA-4B4B-939B-1A9A42FD0DAC}"/>
              </a:ext>
            </a:extLst>
          </p:cNvPr>
          <p:cNvSpPr txBox="1">
            <a:spLocks noGrp="1"/>
          </p:cNvSpPr>
          <p:nvPr/>
        </p:nvSpPr>
        <p:spPr>
          <a:xfrm>
            <a:off x="2822098" y="547684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/>
              <a:t>Meta Learning</a:t>
            </a:r>
          </a:p>
        </p:txBody>
      </p:sp>
      <p:sp>
        <p:nvSpPr>
          <p:cNvPr id="49" name="Google Shape;127;p17">
            <a:extLst>
              <a:ext uri="{FF2B5EF4-FFF2-40B4-BE49-F238E27FC236}">
                <a16:creationId xmlns:a16="http://schemas.microsoft.com/office/drawing/2014/main" id="{E879A478-40FE-204C-A519-5ECCE3F011C3}"/>
              </a:ext>
            </a:extLst>
          </p:cNvPr>
          <p:cNvSpPr txBox="1">
            <a:spLocks noGrp="1"/>
          </p:cNvSpPr>
          <p:nvPr/>
        </p:nvSpPr>
        <p:spPr>
          <a:xfrm>
            <a:off x="5551444" y="556495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/>
              <a:t>(Learn to learn)</a:t>
            </a:r>
          </a:p>
        </p:txBody>
      </p:sp>
      <p:pic>
        <p:nvPicPr>
          <p:cNvPr id="50" name="圖片 3">
            <a:extLst>
              <a:ext uri="{FF2B5EF4-FFF2-40B4-BE49-F238E27FC236}">
                <a16:creationId xmlns:a16="http://schemas.microsoft.com/office/drawing/2014/main" id="{21C5196B-09C1-B94C-B124-076BF771A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252" y="2035056"/>
            <a:ext cx="992070" cy="1684378"/>
          </a:xfrm>
          <a:prstGeom prst="rect">
            <a:avLst/>
          </a:prstGeom>
        </p:spPr>
      </p:pic>
      <p:sp>
        <p:nvSpPr>
          <p:cNvPr id="51" name="語音泡泡: 圓角矩形 4">
            <a:extLst>
              <a:ext uri="{FF2B5EF4-FFF2-40B4-BE49-F238E27FC236}">
                <a16:creationId xmlns:a16="http://schemas.microsoft.com/office/drawing/2014/main" id="{83B6E0E0-4E5D-B74C-BEE6-EC327285AF1D}"/>
              </a:ext>
            </a:extLst>
          </p:cNvPr>
          <p:cNvSpPr/>
          <p:nvPr/>
        </p:nvSpPr>
        <p:spPr>
          <a:xfrm>
            <a:off x="2413091" y="1587905"/>
            <a:ext cx="1653499" cy="715601"/>
          </a:xfrm>
          <a:prstGeom prst="wedgeRoundRectCallout">
            <a:avLst>
              <a:gd name="adj1" fmla="val -69510"/>
              <a:gd name="adj2" fmla="val 803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2"/>
                </a:solidFill>
                <a:latin typeface="Barlow Semi Condensed Medium"/>
                <a:sym typeface="Barlow Semi Condensed Medium"/>
              </a:rPr>
              <a:t>Learning </a:t>
            </a:r>
          </a:p>
          <a:p>
            <a:pPr algn="ctr"/>
            <a:r>
              <a:rPr lang="en-US" altLang="zh-TW" sz="2000" dirty="0">
                <a:solidFill>
                  <a:schemeClr val="bg2"/>
                </a:solidFill>
                <a:latin typeface="Barlow Semi Condensed Medium"/>
                <a:sym typeface="Barlow Semi Condensed Medium"/>
              </a:rPr>
              <a:t>task 1</a:t>
            </a:r>
            <a:endParaRPr lang="zh-TW" altLang="en-US" sz="2000" dirty="0">
              <a:solidFill>
                <a:schemeClr val="bg2"/>
              </a:solidFill>
              <a:latin typeface="Barlow Semi Condensed Medium"/>
              <a:sym typeface="Barlow Semi Condensed Medium"/>
            </a:endParaRPr>
          </a:p>
        </p:txBody>
      </p:sp>
      <p:pic>
        <p:nvPicPr>
          <p:cNvPr id="52" name="圖片 5">
            <a:extLst>
              <a:ext uri="{FF2B5EF4-FFF2-40B4-BE49-F238E27FC236}">
                <a16:creationId xmlns:a16="http://schemas.microsoft.com/office/drawing/2014/main" id="{32535665-5C1C-2745-90C4-20C766DE2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08157" y="2495742"/>
            <a:ext cx="992070" cy="1684378"/>
          </a:xfrm>
          <a:prstGeom prst="rect">
            <a:avLst/>
          </a:prstGeom>
        </p:spPr>
      </p:pic>
      <p:sp>
        <p:nvSpPr>
          <p:cNvPr id="53" name="語音泡泡: 圓角矩形 6">
            <a:extLst>
              <a:ext uri="{FF2B5EF4-FFF2-40B4-BE49-F238E27FC236}">
                <a16:creationId xmlns:a16="http://schemas.microsoft.com/office/drawing/2014/main" id="{77048431-FEE0-8E40-82C8-7A5A608D6621}"/>
              </a:ext>
            </a:extLst>
          </p:cNvPr>
          <p:cNvSpPr/>
          <p:nvPr/>
        </p:nvSpPr>
        <p:spPr>
          <a:xfrm>
            <a:off x="2225126" y="3923512"/>
            <a:ext cx="1653499" cy="715601"/>
          </a:xfrm>
          <a:prstGeom prst="wedgeRoundRectCallout">
            <a:avLst>
              <a:gd name="adj1" fmla="val -73221"/>
              <a:gd name="adj2" fmla="val -15273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2"/>
                </a:solidFill>
                <a:latin typeface="Barlow Semi Condensed Medium"/>
              </a:rPr>
              <a:t>Learning </a:t>
            </a:r>
          </a:p>
          <a:p>
            <a:pPr algn="ctr"/>
            <a:r>
              <a:rPr lang="en-US" altLang="zh-TW" sz="2000" dirty="0">
                <a:solidFill>
                  <a:schemeClr val="bg2"/>
                </a:solidFill>
                <a:latin typeface="Barlow Semi Condensed Medium"/>
              </a:rPr>
              <a:t>task 100</a:t>
            </a:r>
            <a:endParaRPr lang="zh-TW" altLang="en-US" sz="2000" dirty="0">
              <a:solidFill>
                <a:schemeClr val="bg2"/>
              </a:solidFill>
              <a:latin typeface="Barlow Semi Condensed Medium"/>
            </a:endParaRPr>
          </a:p>
        </p:txBody>
      </p:sp>
      <p:sp>
        <p:nvSpPr>
          <p:cNvPr id="54" name="語音泡泡: 圓角矩形 7">
            <a:extLst>
              <a:ext uri="{FF2B5EF4-FFF2-40B4-BE49-F238E27FC236}">
                <a16:creationId xmlns:a16="http://schemas.microsoft.com/office/drawing/2014/main" id="{CD7ABED0-4B57-084C-9DCE-BFBC6D0E71CF}"/>
              </a:ext>
            </a:extLst>
          </p:cNvPr>
          <p:cNvSpPr/>
          <p:nvPr/>
        </p:nvSpPr>
        <p:spPr>
          <a:xfrm>
            <a:off x="5737621" y="1440561"/>
            <a:ext cx="3212210" cy="1188988"/>
          </a:xfrm>
          <a:prstGeom prst="wedgeRoundRectCallout">
            <a:avLst>
              <a:gd name="adj1" fmla="val -39043"/>
              <a:gd name="adj2" fmla="val 678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2"/>
                </a:solidFill>
                <a:latin typeface="Barlow Semi Condensed Medium"/>
              </a:rPr>
              <a:t>I can learn task 101 better because I learn some </a:t>
            </a:r>
            <a:r>
              <a:rPr lang="en-US" altLang="zh-TW" sz="2000" b="1" dirty="0">
                <a:solidFill>
                  <a:schemeClr val="bg2"/>
                </a:solidFill>
                <a:latin typeface="Barlow Semi Condensed Medium"/>
              </a:rPr>
              <a:t>learning skills</a:t>
            </a:r>
            <a:endParaRPr lang="zh-TW" altLang="en-US" sz="2000" b="1" dirty="0">
              <a:solidFill>
                <a:schemeClr val="bg2"/>
              </a:solidFill>
              <a:latin typeface="Barlow Semi Condensed Medium"/>
            </a:endParaRPr>
          </a:p>
        </p:txBody>
      </p:sp>
      <p:sp>
        <p:nvSpPr>
          <p:cNvPr id="55" name="語音泡泡: 圓角矩形 12">
            <a:extLst>
              <a:ext uri="{FF2B5EF4-FFF2-40B4-BE49-F238E27FC236}">
                <a16:creationId xmlns:a16="http://schemas.microsoft.com/office/drawing/2014/main" id="{0EEBB44F-5DD4-044F-AB93-F06349E8907C}"/>
              </a:ext>
            </a:extLst>
          </p:cNvPr>
          <p:cNvSpPr/>
          <p:nvPr/>
        </p:nvSpPr>
        <p:spPr>
          <a:xfrm>
            <a:off x="2514213" y="2548382"/>
            <a:ext cx="1653499" cy="715601"/>
          </a:xfrm>
          <a:prstGeom prst="wedgeRoundRectCallout">
            <a:avLst>
              <a:gd name="adj1" fmla="val -75463"/>
              <a:gd name="adj2" fmla="val 1150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2"/>
                </a:solidFill>
                <a:latin typeface="Barlow Semi Condensed Medium"/>
              </a:rPr>
              <a:t>Learning </a:t>
            </a:r>
          </a:p>
          <a:p>
            <a:pPr algn="ctr"/>
            <a:r>
              <a:rPr lang="en-US" altLang="zh-TW" sz="2000" dirty="0">
                <a:solidFill>
                  <a:schemeClr val="bg2"/>
                </a:solidFill>
                <a:latin typeface="Barlow Semi Condensed Medium"/>
              </a:rPr>
              <a:t>task 2</a:t>
            </a:r>
            <a:endParaRPr lang="zh-TW" altLang="en-US" sz="2000" dirty="0">
              <a:solidFill>
                <a:schemeClr val="bg2"/>
              </a:solidFill>
              <a:latin typeface="Barlow Semi Condensed Medium"/>
            </a:endParaRPr>
          </a:p>
        </p:txBody>
      </p:sp>
      <p:sp>
        <p:nvSpPr>
          <p:cNvPr id="56" name="文字方塊 13">
            <a:extLst>
              <a:ext uri="{FF2B5EF4-FFF2-40B4-BE49-F238E27FC236}">
                <a16:creationId xmlns:a16="http://schemas.microsoft.com/office/drawing/2014/main" id="{405FCB7D-2110-574F-8EF2-680D46CA88A3}"/>
              </a:ext>
            </a:extLst>
          </p:cNvPr>
          <p:cNvSpPr txBox="1"/>
          <p:nvPr/>
        </p:nvSpPr>
        <p:spPr>
          <a:xfrm rot="5400000">
            <a:off x="2892248" y="3391115"/>
            <a:ext cx="69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57" name="右大括弧 15">
            <a:extLst>
              <a:ext uri="{FF2B5EF4-FFF2-40B4-BE49-F238E27FC236}">
                <a16:creationId xmlns:a16="http://schemas.microsoft.com/office/drawing/2014/main" id="{A8794CD0-2113-4644-9C27-199034C2120D}"/>
              </a:ext>
            </a:extLst>
          </p:cNvPr>
          <p:cNvSpPr/>
          <p:nvPr/>
        </p:nvSpPr>
        <p:spPr>
          <a:xfrm>
            <a:off x="4349284" y="1587906"/>
            <a:ext cx="529237" cy="3138478"/>
          </a:xfrm>
          <a:prstGeom prst="rightBrace">
            <a:avLst>
              <a:gd name="adj1" fmla="val 2787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14">
            <a:extLst>
              <a:ext uri="{FF2B5EF4-FFF2-40B4-BE49-F238E27FC236}">
                <a16:creationId xmlns:a16="http://schemas.microsoft.com/office/drawing/2014/main" id="{5FF80B79-A404-D043-BD19-9F7EDF3DE1B6}"/>
              </a:ext>
            </a:extLst>
          </p:cNvPr>
          <p:cNvSpPr txBox="1"/>
          <p:nvPr/>
        </p:nvSpPr>
        <p:spPr>
          <a:xfrm>
            <a:off x="6071738" y="3452670"/>
            <a:ext cx="254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Be a better learner</a:t>
            </a:r>
            <a:endParaRPr lang="zh-TW" altLang="en-US" sz="2000" dirty="0">
              <a:solidFill>
                <a:schemeClr val="bg2"/>
              </a:solidFill>
              <a:latin typeface="Barlow Semi Condensed Medium"/>
              <a:ea typeface="+mn-ea"/>
              <a:cs typeface="+mn-cs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497FFE5-BBB3-1344-BAE1-048882F17076}"/>
              </a:ext>
            </a:extLst>
          </p:cNvPr>
          <p:cNvSpPr/>
          <p:nvPr/>
        </p:nvSpPr>
        <p:spPr>
          <a:xfrm>
            <a:off x="6359125" y="61270"/>
            <a:ext cx="2820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latin typeface="Barlow Semi Condensed Medium"/>
                <a:ea typeface="+mn-ea"/>
                <a:cs typeface="+mn-cs"/>
              </a:rPr>
              <a:t>《Hung-Yi Lee – Meta Learning ppt》 </a:t>
            </a:r>
          </a:p>
        </p:txBody>
      </p:sp>
    </p:spTree>
    <p:extLst>
      <p:ext uri="{BB962C8B-B14F-4D97-AF65-F5344CB8AC3E}">
        <p14:creationId xmlns:p14="http://schemas.microsoft.com/office/powerpoint/2010/main" val="28593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9" grpId="0"/>
      <p:bldP spid="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92">
            <a:extLst>
              <a:ext uri="{FF2B5EF4-FFF2-40B4-BE49-F238E27FC236}">
                <a16:creationId xmlns:a16="http://schemas.microsoft.com/office/drawing/2014/main" id="{1AC564C0-7124-3A41-8472-80F1D5C4F6D3}"/>
              </a:ext>
            </a:extLst>
          </p:cNvPr>
          <p:cNvSpPr/>
          <p:nvPr/>
        </p:nvSpPr>
        <p:spPr>
          <a:xfrm>
            <a:off x="3214149" y="3769918"/>
            <a:ext cx="5324209" cy="1082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文字方塊 85">
            <a:extLst>
              <a:ext uri="{FF2B5EF4-FFF2-40B4-BE49-F238E27FC236}">
                <a16:creationId xmlns:a16="http://schemas.microsoft.com/office/drawing/2014/main" id="{1C4FD02E-38FC-BB44-A235-F07F054DC26E}"/>
              </a:ext>
            </a:extLst>
          </p:cNvPr>
          <p:cNvSpPr txBox="1"/>
          <p:nvPr/>
        </p:nvSpPr>
        <p:spPr>
          <a:xfrm>
            <a:off x="3214149" y="4198461"/>
            <a:ext cx="9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illa Slab Light"/>
                <a:sym typeface="Zilla Slab Light"/>
              </a:rPr>
              <a:t>Train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Zilla Slab Light"/>
              <a:sym typeface="Zilla Slab Light"/>
            </a:endParaRPr>
          </a:p>
        </p:txBody>
      </p:sp>
      <p:sp>
        <p:nvSpPr>
          <p:cNvPr id="107" name="文字方塊 86">
            <a:extLst>
              <a:ext uri="{FF2B5EF4-FFF2-40B4-BE49-F238E27FC236}">
                <a16:creationId xmlns:a16="http://schemas.microsoft.com/office/drawing/2014/main" id="{53D98781-C772-0B46-B817-B1E7A0DB042F}"/>
              </a:ext>
            </a:extLst>
          </p:cNvPr>
          <p:cNvSpPr txBox="1"/>
          <p:nvPr/>
        </p:nvSpPr>
        <p:spPr>
          <a:xfrm>
            <a:off x="5903038" y="4217863"/>
            <a:ext cx="9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illa Slab Light"/>
              </a:rPr>
              <a:t>Test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Zilla Slab Light"/>
            </a:endParaRPr>
          </a:p>
        </p:txBody>
      </p:sp>
      <p:sp>
        <p:nvSpPr>
          <p:cNvPr id="108" name="文字方塊 94">
            <a:extLst>
              <a:ext uri="{FF2B5EF4-FFF2-40B4-BE49-F238E27FC236}">
                <a16:creationId xmlns:a16="http://schemas.microsoft.com/office/drawing/2014/main" id="{1C1C1355-A488-FF46-A098-C1AF9952EEB4}"/>
              </a:ext>
            </a:extLst>
          </p:cNvPr>
          <p:cNvSpPr txBox="1"/>
          <p:nvPr/>
        </p:nvSpPr>
        <p:spPr>
          <a:xfrm>
            <a:off x="2269882" y="4267386"/>
            <a:ext cx="105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/>
                <a:sym typeface="Zilla Slab Light"/>
              </a:rPr>
              <a:t>Task 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Zilla Slab Light"/>
              <a:sym typeface="Zilla Slab Light"/>
            </a:endParaRPr>
          </a:p>
        </p:txBody>
      </p:sp>
      <p:sp>
        <p:nvSpPr>
          <p:cNvPr id="88" name="矩形 92">
            <a:extLst>
              <a:ext uri="{FF2B5EF4-FFF2-40B4-BE49-F238E27FC236}">
                <a16:creationId xmlns:a16="http://schemas.microsoft.com/office/drawing/2014/main" id="{8C61EBEE-73B6-3846-8B39-4C8B15A0ABDF}"/>
              </a:ext>
            </a:extLst>
          </p:cNvPr>
          <p:cNvSpPr/>
          <p:nvPr/>
        </p:nvSpPr>
        <p:spPr>
          <a:xfrm>
            <a:off x="3214149" y="2504195"/>
            <a:ext cx="5324209" cy="1082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文字方塊 85">
            <a:extLst>
              <a:ext uri="{FF2B5EF4-FFF2-40B4-BE49-F238E27FC236}">
                <a16:creationId xmlns:a16="http://schemas.microsoft.com/office/drawing/2014/main" id="{3D5FD8D5-33CD-B44B-A6E7-169650A43EEF}"/>
              </a:ext>
            </a:extLst>
          </p:cNvPr>
          <p:cNvSpPr txBox="1"/>
          <p:nvPr/>
        </p:nvSpPr>
        <p:spPr>
          <a:xfrm>
            <a:off x="3214149" y="2932738"/>
            <a:ext cx="9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illa Slab Light"/>
                <a:sym typeface="Zilla Slab Light"/>
              </a:rPr>
              <a:t>Train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Zilla Slab Light"/>
              <a:sym typeface="Zilla Slab Light"/>
            </a:endParaRPr>
          </a:p>
        </p:txBody>
      </p:sp>
      <p:sp>
        <p:nvSpPr>
          <p:cNvPr id="90" name="文字方塊 86">
            <a:extLst>
              <a:ext uri="{FF2B5EF4-FFF2-40B4-BE49-F238E27FC236}">
                <a16:creationId xmlns:a16="http://schemas.microsoft.com/office/drawing/2014/main" id="{AF720029-ACF3-C04D-8DF1-23FA22F32DCB}"/>
              </a:ext>
            </a:extLst>
          </p:cNvPr>
          <p:cNvSpPr txBox="1"/>
          <p:nvPr/>
        </p:nvSpPr>
        <p:spPr>
          <a:xfrm>
            <a:off x="5903038" y="2952140"/>
            <a:ext cx="9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illa Slab Light"/>
              </a:rPr>
              <a:t>Test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Zilla Slab Light"/>
            </a:endParaRPr>
          </a:p>
        </p:txBody>
      </p:sp>
      <p:sp>
        <p:nvSpPr>
          <p:cNvPr id="91" name="文字方塊 94">
            <a:extLst>
              <a:ext uri="{FF2B5EF4-FFF2-40B4-BE49-F238E27FC236}">
                <a16:creationId xmlns:a16="http://schemas.microsoft.com/office/drawing/2014/main" id="{841B636F-EC13-3B45-B14D-667C157B9EBD}"/>
              </a:ext>
            </a:extLst>
          </p:cNvPr>
          <p:cNvSpPr txBox="1"/>
          <p:nvPr/>
        </p:nvSpPr>
        <p:spPr>
          <a:xfrm>
            <a:off x="2269882" y="3001663"/>
            <a:ext cx="105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/>
                <a:sym typeface="Zilla Slab Light"/>
              </a:rPr>
              <a:t>Task 2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Zilla Slab Light"/>
              <a:sym typeface="Zilla Slab Light"/>
            </a:endParaRPr>
          </a:p>
        </p:txBody>
      </p:sp>
      <p:sp>
        <p:nvSpPr>
          <p:cNvPr id="227" name="Google Shape;227;p22"/>
          <p:cNvSpPr txBox="1">
            <a:spLocks noGrp="1"/>
          </p:cNvSpPr>
          <p:nvPr>
            <p:ph type="ctrTitle"/>
          </p:nvPr>
        </p:nvSpPr>
        <p:spPr>
          <a:xfrm>
            <a:off x="643926" y="-130629"/>
            <a:ext cx="1897394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INTRODUCTION</a:t>
            </a:r>
            <a:endParaRPr dirty="0"/>
          </a:p>
        </p:txBody>
      </p:sp>
      <p:sp>
        <p:nvSpPr>
          <p:cNvPr id="45" name="Google Shape;127;p17">
            <a:extLst>
              <a:ext uri="{FF2B5EF4-FFF2-40B4-BE49-F238E27FC236}">
                <a16:creationId xmlns:a16="http://schemas.microsoft.com/office/drawing/2014/main" id="{8A2E241B-4CEA-4B4B-939B-1A9A42FD0DAC}"/>
              </a:ext>
            </a:extLst>
          </p:cNvPr>
          <p:cNvSpPr txBox="1">
            <a:spLocks noGrp="1"/>
          </p:cNvSpPr>
          <p:nvPr/>
        </p:nvSpPr>
        <p:spPr>
          <a:xfrm>
            <a:off x="2822098" y="547684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/>
              <a:t>Meta Learning</a:t>
            </a:r>
          </a:p>
        </p:txBody>
      </p:sp>
      <p:sp>
        <p:nvSpPr>
          <p:cNvPr id="49" name="Google Shape;127;p17">
            <a:extLst>
              <a:ext uri="{FF2B5EF4-FFF2-40B4-BE49-F238E27FC236}">
                <a16:creationId xmlns:a16="http://schemas.microsoft.com/office/drawing/2014/main" id="{E879A478-40FE-204C-A519-5ECCE3F011C3}"/>
              </a:ext>
            </a:extLst>
          </p:cNvPr>
          <p:cNvSpPr txBox="1">
            <a:spLocks noGrp="1"/>
          </p:cNvSpPr>
          <p:nvPr/>
        </p:nvSpPr>
        <p:spPr>
          <a:xfrm>
            <a:off x="5551444" y="556495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/>
              <a:t>(Learn to learn)</a:t>
            </a:r>
          </a:p>
        </p:txBody>
      </p:sp>
      <p:sp>
        <p:nvSpPr>
          <p:cNvPr id="48" name="矩形 92">
            <a:extLst>
              <a:ext uri="{FF2B5EF4-FFF2-40B4-BE49-F238E27FC236}">
                <a16:creationId xmlns:a16="http://schemas.microsoft.com/office/drawing/2014/main" id="{604695B4-0906-BA4B-A08F-F2F31AA66812}"/>
              </a:ext>
            </a:extLst>
          </p:cNvPr>
          <p:cNvSpPr/>
          <p:nvPr/>
        </p:nvSpPr>
        <p:spPr>
          <a:xfrm>
            <a:off x="3214149" y="1260198"/>
            <a:ext cx="5324209" cy="1125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8" name="群組 48">
            <a:extLst>
              <a:ext uri="{FF2B5EF4-FFF2-40B4-BE49-F238E27FC236}">
                <a16:creationId xmlns:a16="http://schemas.microsoft.com/office/drawing/2014/main" id="{3DD2B389-AFDE-C648-A94F-E27B031A6CCB}"/>
              </a:ext>
            </a:extLst>
          </p:cNvPr>
          <p:cNvGrpSpPr/>
          <p:nvPr/>
        </p:nvGrpSpPr>
        <p:grpSpPr>
          <a:xfrm>
            <a:off x="4094409" y="1369515"/>
            <a:ext cx="1711132" cy="918866"/>
            <a:chOff x="2607005" y="2519462"/>
            <a:chExt cx="1799886" cy="1150316"/>
          </a:xfrm>
        </p:grpSpPr>
        <p:sp>
          <p:nvSpPr>
            <p:cNvPr id="60" name="矩形 49">
              <a:extLst>
                <a:ext uri="{FF2B5EF4-FFF2-40B4-BE49-F238E27FC236}">
                  <a16:creationId xmlns:a16="http://schemas.microsoft.com/office/drawing/2014/main" id="{3456704B-5C70-9540-9C96-AED5FEAC1D94}"/>
                </a:ext>
              </a:extLst>
            </p:cNvPr>
            <p:cNvSpPr/>
            <p:nvPr/>
          </p:nvSpPr>
          <p:spPr>
            <a:xfrm>
              <a:off x="2607005" y="2519462"/>
              <a:ext cx="1799886" cy="10782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61" name="Picture 2" descr="ãcatãçåçæå°çµæ">
              <a:extLst>
                <a:ext uri="{FF2B5EF4-FFF2-40B4-BE49-F238E27FC236}">
                  <a16:creationId xmlns:a16="http://schemas.microsoft.com/office/drawing/2014/main" id="{03E9DA6A-66FA-6F40-9ED9-FAE3FECC6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220" y="2623335"/>
              <a:ext cx="720000" cy="719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pic>
        <p:pic>
          <p:nvPicPr>
            <p:cNvPr id="62" name="Picture 10" descr="ãdogãçåçæå°çµæ">
              <a:extLst>
                <a:ext uri="{FF2B5EF4-FFF2-40B4-BE49-F238E27FC236}">
                  <a16:creationId xmlns:a16="http://schemas.microsoft.com/office/drawing/2014/main" id="{6F221DC5-9582-A748-9D37-52AD3512C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94" y="2623335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pic>
        <p:sp>
          <p:nvSpPr>
            <p:cNvPr id="63" name="文字方塊 52">
              <a:extLst>
                <a:ext uri="{FF2B5EF4-FFF2-40B4-BE49-F238E27FC236}">
                  <a16:creationId xmlns:a16="http://schemas.microsoft.com/office/drawing/2014/main" id="{1CFA6C5B-B370-BE48-BE2D-39D6334097E3}"/>
                </a:ext>
              </a:extLst>
            </p:cNvPr>
            <p:cNvSpPr txBox="1"/>
            <p:nvPr/>
          </p:nvSpPr>
          <p:spPr>
            <a:xfrm>
              <a:off x="2779207" y="3330179"/>
              <a:ext cx="584200" cy="3077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cat</a:t>
              </a:r>
              <a:endParaRPr lang="zh-TW" altLang="en-US" dirty="0"/>
            </a:p>
          </p:txBody>
        </p:sp>
        <p:sp>
          <p:nvSpPr>
            <p:cNvPr id="64" name="文字方塊 53">
              <a:extLst>
                <a:ext uri="{FF2B5EF4-FFF2-40B4-BE49-F238E27FC236}">
                  <a16:creationId xmlns:a16="http://schemas.microsoft.com/office/drawing/2014/main" id="{3C9EEE16-E535-F54B-9C39-DE5EF7746159}"/>
                </a:ext>
              </a:extLst>
            </p:cNvPr>
            <p:cNvSpPr txBox="1"/>
            <p:nvPr/>
          </p:nvSpPr>
          <p:spPr>
            <a:xfrm>
              <a:off x="3627107" y="3300446"/>
              <a:ext cx="5842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dog</a:t>
              </a:r>
              <a:endParaRPr lang="zh-TW" altLang="en-US" dirty="0"/>
            </a:p>
          </p:txBody>
        </p:sp>
      </p:grpSp>
      <p:grpSp>
        <p:nvGrpSpPr>
          <p:cNvPr id="65" name="群組 54">
            <a:extLst>
              <a:ext uri="{FF2B5EF4-FFF2-40B4-BE49-F238E27FC236}">
                <a16:creationId xmlns:a16="http://schemas.microsoft.com/office/drawing/2014/main" id="{F76FF31A-0F12-8346-909B-5962B928AA45}"/>
              </a:ext>
            </a:extLst>
          </p:cNvPr>
          <p:cNvGrpSpPr/>
          <p:nvPr/>
        </p:nvGrpSpPr>
        <p:grpSpPr>
          <a:xfrm>
            <a:off x="6729216" y="1369515"/>
            <a:ext cx="1654763" cy="922423"/>
            <a:chOff x="-1042093" y="5506078"/>
            <a:chExt cx="1740593" cy="1099596"/>
          </a:xfrm>
        </p:grpSpPr>
        <p:sp>
          <p:nvSpPr>
            <p:cNvPr id="66" name="矩形 55">
              <a:extLst>
                <a:ext uri="{FF2B5EF4-FFF2-40B4-BE49-F238E27FC236}">
                  <a16:creationId xmlns:a16="http://schemas.microsoft.com/office/drawing/2014/main" id="{9A5CA4DA-D9A7-3C44-AF21-D9B64B5D0940}"/>
                </a:ext>
              </a:extLst>
            </p:cNvPr>
            <p:cNvSpPr/>
            <p:nvPr/>
          </p:nvSpPr>
          <p:spPr>
            <a:xfrm>
              <a:off x="-1042093" y="5506078"/>
              <a:ext cx="1740593" cy="10608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67" name="Picture 4" descr="ãcatãçåçæå°çµæ">
              <a:extLst>
                <a:ext uri="{FF2B5EF4-FFF2-40B4-BE49-F238E27FC236}">
                  <a16:creationId xmlns:a16="http://schemas.microsoft.com/office/drawing/2014/main" id="{24E7717B-6898-374D-8EE6-A2E055CDF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8824" y="5604599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pic>
        <p:pic>
          <p:nvPicPr>
            <p:cNvPr id="68" name="Picture 12" descr="ãdogãçåçæå°çµæ">
              <a:extLst>
                <a:ext uri="{FF2B5EF4-FFF2-40B4-BE49-F238E27FC236}">
                  <a16:creationId xmlns:a16="http://schemas.microsoft.com/office/drawing/2014/main" id="{817774D5-442D-BF4D-AE15-4928BC74D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350" y="5591899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pic>
        <p:sp>
          <p:nvSpPr>
            <p:cNvPr id="69" name="文字方塊 58">
              <a:extLst>
                <a:ext uri="{FF2B5EF4-FFF2-40B4-BE49-F238E27FC236}">
                  <a16:creationId xmlns:a16="http://schemas.microsoft.com/office/drawing/2014/main" id="{88CDDE73-861B-0D41-A5A2-B20AE532A85F}"/>
                </a:ext>
              </a:extLst>
            </p:cNvPr>
            <p:cNvSpPr txBox="1"/>
            <p:nvPr/>
          </p:nvSpPr>
          <p:spPr>
            <a:xfrm>
              <a:off x="-871362" y="6236342"/>
              <a:ext cx="5842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cat</a:t>
              </a:r>
              <a:endParaRPr lang="zh-TW" altLang="en-US" dirty="0"/>
            </a:p>
          </p:txBody>
        </p:sp>
        <p:sp>
          <p:nvSpPr>
            <p:cNvPr id="70" name="文字方塊 59">
              <a:extLst>
                <a:ext uri="{FF2B5EF4-FFF2-40B4-BE49-F238E27FC236}">
                  <a16:creationId xmlns:a16="http://schemas.microsoft.com/office/drawing/2014/main" id="{C998286C-7CF5-7641-AC8E-63336E25A13B}"/>
                </a:ext>
              </a:extLst>
            </p:cNvPr>
            <p:cNvSpPr txBox="1"/>
            <p:nvPr/>
          </p:nvSpPr>
          <p:spPr>
            <a:xfrm>
              <a:off x="-19638" y="6235699"/>
              <a:ext cx="5842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dog</a:t>
              </a:r>
              <a:endParaRPr lang="zh-TW" altLang="en-US" dirty="0"/>
            </a:p>
          </p:txBody>
        </p:sp>
      </p:grpSp>
      <p:sp>
        <p:nvSpPr>
          <p:cNvPr id="71" name="文字方塊 85">
            <a:extLst>
              <a:ext uri="{FF2B5EF4-FFF2-40B4-BE49-F238E27FC236}">
                <a16:creationId xmlns:a16="http://schemas.microsoft.com/office/drawing/2014/main" id="{860C39C8-ED7C-BD4C-BB06-B8926BD7CB17}"/>
              </a:ext>
            </a:extLst>
          </p:cNvPr>
          <p:cNvSpPr txBox="1"/>
          <p:nvPr/>
        </p:nvSpPr>
        <p:spPr>
          <a:xfrm>
            <a:off x="3214149" y="1605617"/>
            <a:ext cx="9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illa Slab Light"/>
                <a:sym typeface="Zilla Slab Light"/>
              </a:rPr>
              <a:t>Train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Zilla Slab Light"/>
              <a:sym typeface="Zilla Slab Light"/>
            </a:endParaRPr>
          </a:p>
        </p:txBody>
      </p:sp>
      <p:sp>
        <p:nvSpPr>
          <p:cNvPr id="72" name="文字方塊 86">
            <a:extLst>
              <a:ext uri="{FF2B5EF4-FFF2-40B4-BE49-F238E27FC236}">
                <a16:creationId xmlns:a16="http://schemas.microsoft.com/office/drawing/2014/main" id="{06CB085A-F4A4-7642-8987-B6C139A37389}"/>
              </a:ext>
            </a:extLst>
          </p:cNvPr>
          <p:cNvSpPr txBox="1"/>
          <p:nvPr/>
        </p:nvSpPr>
        <p:spPr>
          <a:xfrm>
            <a:off x="5903038" y="1625019"/>
            <a:ext cx="9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illa Slab Light"/>
              </a:rPr>
              <a:t>Test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Zilla Slab Light"/>
            </a:endParaRPr>
          </a:p>
        </p:txBody>
      </p:sp>
      <p:sp>
        <p:nvSpPr>
          <p:cNvPr id="73" name="文字方塊 94">
            <a:extLst>
              <a:ext uri="{FF2B5EF4-FFF2-40B4-BE49-F238E27FC236}">
                <a16:creationId xmlns:a16="http://schemas.microsoft.com/office/drawing/2014/main" id="{D5F55D11-FB59-7646-93A4-E0268E8AF693}"/>
              </a:ext>
            </a:extLst>
          </p:cNvPr>
          <p:cNvSpPr txBox="1"/>
          <p:nvPr/>
        </p:nvSpPr>
        <p:spPr>
          <a:xfrm>
            <a:off x="2269882" y="1674542"/>
            <a:ext cx="105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/>
                <a:sym typeface="Zilla Slab Light"/>
              </a:rPr>
              <a:t>Task 1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Zilla Slab Light"/>
              <a:sym typeface="Zilla Slab Light"/>
            </a:endParaRPr>
          </a:p>
        </p:txBody>
      </p:sp>
      <p:grpSp>
        <p:nvGrpSpPr>
          <p:cNvPr id="75" name="群組 35">
            <a:extLst>
              <a:ext uri="{FF2B5EF4-FFF2-40B4-BE49-F238E27FC236}">
                <a16:creationId xmlns:a16="http://schemas.microsoft.com/office/drawing/2014/main" id="{38F996C4-A95B-B14E-9033-104AB93266E5}"/>
              </a:ext>
            </a:extLst>
          </p:cNvPr>
          <p:cNvGrpSpPr/>
          <p:nvPr/>
        </p:nvGrpSpPr>
        <p:grpSpPr>
          <a:xfrm>
            <a:off x="4058784" y="2570349"/>
            <a:ext cx="1698803" cy="944749"/>
            <a:chOff x="6773871" y="2519462"/>
            <a:chExt cx="1799886" cy="1113443"/>
          </a:xfrm>
        </p:grpSpPr>
        <p:sp>
          <p:nvSpPr>
            <p:cNvPr id="76" name="矩形 36">
              <a:extLst>
                <a:ext uri="{FF2B5EF4-FFF2-40B4-BE49-F238E27FC236}">
                  <a16:creationId xmlns:a16="http://schemas.microsoft.com/office/drawing/2014/main" id="{C925F891-018F-5540-A29D-3C4062A67FAE}"/>
                </a:ext>
              </a:extLst>
            </p:cNvPr>
            <p:cNvSpPr/>
            <p:nvPr/>
          </p:nvSpPr>
          <p:spPr>
            <a:xfrm>
              <a:off x="6773871" y="2519462"/>
              <a:ext cx="1799886" cy="10782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7" name="文字方塊 37">
              <a:extLst>
                <a:ext uri="{FF2B5EF4-FFF2-40B4-BE49-F238E27FC236}">
                  <a16:creationId xmlns:a16="http://schemas.microsoft.com/office/drawing/2014/main" id="{246DCCC5-FEDA-4642-ADF4-D0E49AF2D6A8}"/>
                </a:ext>
              </a:extLst>
            </p:cNvPr>
            <p:cNvSpPr txBox="1"/>
            <p:nvPr/>
          </p:nvSpPr>
          <p:spPr>
            <a:xfrm>
              <a:off x="6842943" y="3241071"/>
              <a:ext cx="7127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apple</a:t>
              </a:r>
              <a:endParaRPr lang="zh-TW" altLang="en-US" dirty="0"/>
            </a:p>
          </p:txBody>
        </p:sp>
        <p:sp>
          <p:nvSpPr>
            <p:cNvPr id="78" name="文字方塊 38">
              <a:extLst>
                <a:ext uri="{FF2B5EF4-FFF2-40B4-BE49-F238E27FC236}">
                  <a16:creationId xmlns:a16="http://schemas.microsoft.com/office/drawing/2014/main" id="{A1FA4B6B-0E5B-5D4C-804D-7826C3FF4F70}"/>
                </a:ext>
              </a:extLst>
            </p:cNvPr>
            <p:cNvSpPr txBox="1"/>
            <p:nvPr/>
          </p:nvSpPr>
          <p:spPr>
            <a:xfrm>
              <a:off x="7624745" y="3263573"/>
              <a:ext cx="87985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orange</a:t>
              </a:r>
              <a:endParaRPr lang="zh-TW" altLang="en-US" dirty="0"/>
            </a:p>
          </p:txBody>
        </p:sp>
        <p:pic>
          <p:nvPicPr>
            <p:cNvPr id="79" name="Picture 6" descr="ç¸éåç">
              <a:extLst>
                <a:ext uri="{FF2B5EF4-FFF2-40B4-BE49-F238E27FC236}">
                  <a16:creationId xmlns:a16="http://schemas.microsoft.com/office/drawing/2014/main" id="{25FB5C76-2A19-374D-B915-7E1C8A613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149" y="2579063"/>
              <a:ext cx="7152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pic>
        <p:pic>
          <p:nvPicPr>
            <p:cNvPr id="80" name="Picture 8" descr="ãorangeãçåçæå°çµæ">
              <a:extLst>
                <a:ext uri="{FF2B5EF4-FFF2-40B4-BE49-F238E27FC236}">
                  <a16:creationId xmlns:a16="http://schemas.microsoft.com/office/drawing/2014/main" id="{8A540A73-B09E-4948-942F-6376335CD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048" y="2589631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pic>
      </p:grpSp>
      <p:grpSp>
        <p:nvGrpSpPr>
          <p:cNvPr id="81" name="群組 41">
            <a:extLst>
              <a:ext uri="{FF2B5EF4-FFF2-40B4-BE49-F238E27FC236}">
                <a16:creationId xmlns:a16="http://schemas.microsoft.com/office/drawing/2014/main" id="{5DCA7066-39BA-164E-AB2A-533203767F32}"/>
              </a:ext>
            </a:extLst>
          </p:cNvPr>
          <p:cNvGrpSpPr/>
          <p:nvPr/>
        </p:nvGrpSpPr>
        <p:grpSpPr>
          <a:xfrm>
            <a:off x="6784653" y="2610123"/>
            <a:ext cx="1586935" cy="933772"/>
            <a:chOff x="4798371" y="4848099"/>
            <a:chExt cx="1749247" cy="1073011"/>
          </a:xfrm>
        </p:grpSpPr>
        <p:grpSp>
          <p:nvGrpSpPr>
            <p:cNvPr id="82" name="群組 42">
              <a:extLst>
                <a:ext uri="{FF2B5EF4-FFF2-40B4-BE49-F238E27FC236}">
                  <a16:creationId xmlns:a16="http://schemas.microsoft.com/office/drawing/2014/main" id="{D2845054-8D3F-1E49-898C-0CFA112D1123}"/>
                </a:ext>
              </a:extLst>
            </p:cNvPr>
            <p:cNvGrpSpPr/>
            <p:nvPr/>
          </p:nvGrpSpPr>
          <p:grpSpPr>
            <a:xfrm>
              <a:off x="4798371" y="4848099"/>
              <a:ext cx="1749247" cy="1073011"/>
              <a:chOff x="-1042093" y="5506078"/>
              <a:chExt cx="1749247" cy="1073011"/>
            </a:xfrm>
          </p:grpSpPr>
          <p:sp>
            <p:nvSpPr>
              <p:cNvPr id="85" name="矩形 45">
                <a:extLst>
                  <a:ext uri="{FF2B5EF4-FFF2-40B4-BE49-F238E27FC236}">
                    <a16:creationId xmlns:a16="http://schemas.microsoft.com/office/drawing/2014/main" id="{E204180B-46D9-1745-9A6C-B76577F39F6C}"/>
                  </a:ext>
                </a:extLst>
              </p:cNvPr>
              <p:cNvSpPr/>
              <p:nvPr/>
            </p:nvSpPr>
            <p:spPr>
              <a:xfrm>
                <a:off x="-1042093" y="5506078"/>
                <a:ext cx="1740593" cy="10608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86" name="文字方塊 46">
                <a:extLst>
                  <a:ext uri="{FF2B5EF4-FFF2-40B4-BE49-F238E27FC236}">
                    <a16:creationId xmlns:a16="http://schemas.microsoft.com/office/drawing/2014/main" id="{D9F346BA-48B0-F74B-9948-DDFF1F47F4A1}"/>
                  </a:ext>
                </a:extLst>
              </p:cNvPr>
              <p:cNvSpPr txBox="1"/>
              <p:nvPr/>
            </p:nvSpPr>
            <p:spPr>
              <a:xfrm>
                <a:off x="-962967" y="6209757"/>
                <a:ext cx="768021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apple</a:t>
                </a:r>
                <a:endParaRPr lang="zh-TW" altLang="en-US" dirty="0"/>
              </a:p>
            </p:txBody>
          </p:sp>
          <p:sp>
            <p:nvSpPr>
              <p:cNvPr id="87" name="文字方塊 47">
                <a:extLst>
                  <a:ext uri="{FF2B5EF4-FFF2-40B4-BE49-F238E27FC236}">
                    <a16:creationId xmlns:a16="http://schemas.microsoft.com/office/drawing/2014/main" id="{AA94DB66-A860-9648-A833-BEAACC0E6163}"/>
                  </a:ext>
                </a:extLst>
              </p:cNvPr>
              <p:cNvSpPr txBox="1"/>
              <p:nvPr/>
            </p:nvSpPr>
            <p:spPr>
              <a:xfrm>
                <a:off x="-172703" y="6197599"/>
                <a:ext cx="879857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orange</a:t>
                </a:r>
                <a:endParaRPr lang="zh-TW" altLang="en-US" dirty="0"/>
              </a:p>
            </p:txBody>
          </p:sp>
        </p:grpSp>
        <p:pic>
          <p:nvPicPr>
            <p:cNvPr id="83" name="Picture 4" descr="ãappleãçåçæå°çµæ">
              <a:extLst>
                <a:ext uri="{FF2B5EF4-FFF2-40B4-BE49-F238E27FC236}">
                  <a16:creationId xmlns:a16="http://schemas.microsoft.com/office/drawing/2014/main" id="{5A267592-E963-1048-AE68-54C4FB400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960" y="4913887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pic>
        <p:pic>
          <p:nvPicPr>
            <p:cNvPr id="84" name="Picture 10" descr="ãorangeãçåçæå°çµæ">
              <a:extLst>
                <a:ext uri="{FF2B5EF4-FFF2-40B4-BE49-F238E27FC236}">
                  <a16:creationId xmlns:a16="http://schemas.microsoft.com/office/drawing/2014/main" id="{4D920FDF-BAEF-9D4D-9B7D-7066DAC58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348" y="4930835"/>
              <a:ext cx="711765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pic>
      </p:grpSp>
      <p:grpSp>
        <p:nvGrpSpPr>
          <p:cNvPr id="92" name="群組 70">
            <a:extLst>
              <a:ext uri="{FF2B5EF4-FFF2-40B4-BE49-F238E27FC236}">
                <a16:creationId xmlns:a16="http://schemas.microsoft.com/office/drawing/2014/main" id="{F0B0CAA3-0985-A343-A288-82B430ABB43E}"/>
              </a:ext>
            </a:extLst>
          </p:cNvPr>
          <p:cNvGrpSpPr/>
          <p:nvPr/>
        </p:nvGrpSpPr>
        <p:grpSpPr>
          <a:xfrm>
            <a:off x="4094409" y="3878815"/>
            <a:ext cx="1579665" cy="895556"/>
            <a:chOff x="4955889" y="4803469"/>
            <a:chExt cx="1740593" cy="1099596"/>
          </a:xfrm>
        </p:grpSpPr>
        <p:grpSp>
          <p:nvGrpSpPr>
            <p:cNvPr id="93" name="群組 71">
              <a:extLst>
                <a:ext uri="{FF2B5EF4-FFF2-40B4-BE49-F238E27FC236}">
                  <a16:creationId xmlns:a16="http://schemas.microsoft.com/office/drawing/2014/main" id="{89D7234A-3CBC-834B-8590-632700435123}"/>
                </a:ext>
              </a:extLst>
            </p:cNvPr>
            <p:cNvGrpSpPr/>
            <p:nvPr/>
          </p:nvGrpSpPr>
          <p:grpSpPr>
            <a:xfrm>
              <a:off x="4955889" y="4803469"/>
              <a:ext cx="1740593" cy="1099596"/>
              <a:chOff x="-1042093" y="5506078"/>
              <a:chExt cx="1740593" cy="1099596"/>
            </a:xfrm>
          </p:grpSpPr>
          <p:sp>
            <p:nvSpPr>
              <p:cNvPr id="96" name="矩形 74">
                <a:extLst>
                  <a:ext uri="{FF2B5EF4-FFF2-40B4-BE49-F238E27FC236}">
                    <a16:creationId xmlns:a16="http://schemas.microsoft.com/office/drawing/2014/main" id="{34B952A5-AF8D-8640-BD0B-BFCF8941D7F5}"/>
                  </a:ext>
                </a:extLst>
              </p:cNvPr>
              <p:cNvSpPr/>
              <p:nvPr/>
            </p:nvSpPr>
            <p:spPr>
              <a:xfrm>
                <a:off x="-1042093" y="5506078"/>
                <a:ext cx="1740593" cy="10608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97" name="文字方塊 75">
                <a:extLst>
                  <a:ext uri="{FF2B5EF4-FFF2-40B4-BE49-F238E27FC236}">
                    <a16:creationId xmlns:a16="http://schemas.microsoft.com/office/drawing/2014/main" id="{4DBD69BE-F59F-EF46-90ED-55ADCBF7303A}"/>
                  </a:ext>
                </a:extLst>
              </p:cNvPr>
              <p:cNvSpPr txBox="1"/>
              <p:nvPr/>
            </p:nvSpPr>
            <p:spPr>
              <a:xfrm>
                <a:off x="-871362" y="6236342"/>
                <a:ext cx="58420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bike</a:t>
                </a:r>
                <a:endParaRPr lang="zh-TW" altLang="en-US" dirty="0"/>
              </a:p>
            </p:txBody>
          </p:sp>
          <p:sp>
            <p:nvSpPr>
              <p:cNvPr id="98" name="文字方塊 76">
                <a:extLst>
                  <a:ext uri="{FF2B5EF4-FFF2-40B4-BE49-F238E27FC236}">
                    <a16:creationId xmlns:a16="http://schemas.microsoft.com/office/drawing/2014/main" id="{B77BD8C7-0B4C-2C45-8320-01F94FFA62E8}"/>
                  </a:ext>
                </a:extLst>
              </p:cNvPr>
              <p:cNvSpPr txBox="1"/>
              <p:nvPr/>
            </p:nvSpPr>
            <p:spPr>
              <a:xfrm>
                <a:off x="-19638" y="6235699"/>
                <a:ext cx="58420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car</a:t>
                </a:r>
                <a:endParaRPr lang="zh-TW" altLang="en-US" dirty="0"/>
              </a:p>
            </p:txBody>
          </p:sp>
        </p:grpSp>
        <p:pic>
          <p:nvPicPr>
            <p:cNvPr id="94" name="Picture 4" descr="ãbikeãçåçæå°çµæ">
              <a:extLst>
                <a:ext uri="{FF2B5EF4-FFF2-40B4-BE49-F238E27FC236}">
                  <a16:creationId xmlns:a16="http://schemas.microsoft.com/office/drawing/2014/main" id="{32707775-A389-2346-87F3-E806B0865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766" y="4889289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95" name="Picture 6" descr="ãcarãçåçæå°çµæ">
              <a:extLst>
                <a:ext uri="{FF2B5EF4-FFF2-40B4-BE49-F238E27FC236}">
                  <a16:creationId xmlns:a16="http://schemas.microsoft.com/office/drawing/2014/main" id="{018E5E0F-A1E2-3D41-8CDD-FFD0E3D4D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251" y="4876589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</p:grpSp>
      <p:grpSp>
        <p:nvGrpSpPr>
          <p:cNvPr id="99" name="群組 77">
            <a:extLst>
              <a:ext uri="{FF2B5EF4-FFF2-40B4-BE49-F238E27FC236}">
                <a16:creationId xmlns:a16="http://schemas.microsoft.com/office/drawing/2014/main" id="{64373BA3-2FB6-7440-8FB3-4CD0EFC87445}"/>
              </a:ext>
            </a:extLst>
          </p:cNvPr>
          <p:cNvGrpSpPr/>
          <p:nvPr/>
        </p:nvGrpSpPr>
        <p:grpSpPr>
          <a:xfrm>
            <a:off x="6738112" y="3889493"/>
            <a:ext cx="1633476" cy="888507"/>
            <a:chOff x="6931389" y="2474832"/>
            <a:chExt cx="1799886" cy="1090941"/>
          </a:xfrm>
        </p:grpSpPr>
        <p:sp>
          <p:nvSpPr>
            <p:cNvPr id="100" name="矩形 78">
              <a:extLst>
                <a:ext uri="{FF2B5EF4-FFF2-40B4-BE49-F238E27FC236}">
                  <a16:creationId xmlns:a16="http://schemas.microsoft.com/office/drawing/2014/main" id="{A8449221-7910-D748-B269-D6E71B85A681}"/>
                </a:ext>
              </a:extLst>
            </p:cNvPr>
            <p:cNvSpPr/>
            <p:nvPr/>
          </p:nvSpPr>
          <p:spPr>
            <a:xfrm>
              <a:off x="6931389" y="2474832"/>
              <a:ext cx="1799886" cy="10782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1" name="文字方塊 79">
              <a:extLst>
                <a:ext uri="{FF2B5EF4-FFF2-40B4-BE49-F238E27FC236}">
                  <a16:creationId xmlns:a16="http://schemas.microsoft.com/office/drawing/2014/main" id="{28A78004-E9A9-5D4F-AA25-F495A7B79AF4}"/>
                </a:ext>
              </a:extLst>
            </p:cNvPr>
            <p:cNvSpPr txBox="1"/>
            <p:nvPr/>
          </p:nvSpPr>
          <p:spPr>
            <a:xfrm>
              <a:off x="7103591" y="3196441"/>
              <a:ext cx="5842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bike</a:t>
              </a:r>
              <a:endParaRPr lang="zh-TW" altLang="en-US" dirty="0"/>
            </a:p>
          </p:txBody>
        </p:sp>
        <p:sp>
          <p:nvSpPr>
            <p:cNvPr id="102" name="文字方塊 80">
              <a:extLst>
                <a:ext uri="{FF2B5EF4-FFF2-40B4-BE49-F238E27FC236}">
                  <a16:creationId xmlns:a16="http://schemas.microsoft.com/office/drawing/2014/main" id="{12B6E3F6-17BD-9145-8E6D-8B35CB926D92}"/>
                </a:ext>
              </a:extLst>
            </p:cNvPr>
            <p:cNvSpPr txBox="1"/>
            <p:nvPr/>
          </p:nvSpPr>
          <p:spPr>
            <a:xfrm>
              <a:off x="7951491" y="3196441"/>
              <a:ext cx="5842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car</a:t>
              </a:r>
              <a:endParaRPr lang="zh-TW" altLang="en-US" dirty="0"/>
            </a:p>
          </p:txBody>
        </p:sp>
        <p:pic>
          <p:nvPicPr>
            <p:cNvPr id="103" name="Picture 2" descr="ãbikeãçåçæå°çµæ">
              <a:extLst>
                <a:ext uri="{FF2B5EF4-FFF2-40B4-BE49-F238E27FC236}">
                  <a16:creationId xmlns:a16="http://schemas.microsoft.com/office/drawing/2014/main" id="{9ADCB122-EA5D-2345-9642-21FBFC5E8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907" y="2581190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104" name="Picture 8" descr="ç¸éåç">
              <a:extLst>
                <a:ext uri="{FF2B5EF4-FFF2-40B4-BE49-F238E27FC236}">
                  <a16:creationId xmlns:a16="http://schemas.microsoft.com/office/drawing/2014/main" id="{6B39F608-4159-3A49-9C82-5D7F19789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91" y="2581190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</p:grpSp>
      <p:sp>
        <p:nvSpPr>
          <p:cNvPr id="109" name="左大括弧 96">
            <a:extLst>
              <a:ext uri="{FF2B5EF4-FFF2-40B4-BE49-F238E27FC236}">
                <a16:creationId xmlns:a16="http://schemas.microsoft.com/office/drawing/2014/main" id="{0D194119-C6A8-F746-AA35-2D74D8A6C1DC}"/>
              </a:ext>
            </a:extLst>
          </p:cNvPr>
          <p:cNvSpPr/>
          <p:nvPr/>
        </p:nvSpPr>
        <p:spPr>
          <a:xfrm>
            <a:off x="2047436" y="1355366"/>
            <a:ext cx="336924" cy="2188529"/>
          </a:xfrm>
          <a:prstGeom prst="leftBrace">
            <a:avLst>
              <a:gd name="adj1" fmla="val 4979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4">
            <a:extLst>
              <a:ext uri="{FF2B5EF4-FFF2-40B4-BE49-F238E27FC236}">
                <a16:creationId xmlns:a16="http://schemas.microsoft.com/office/drawing/2014/main" id="{82878569-9978-FA47-9F3E-150BBB03B37B}"/>
              </a:ext>
            </a:extLst>
          </p:cNvPr>
          <p:cNvSpPr/>
          <p:nvPr/>
        </p:nvSpPr>
        <p:spPr>
          <a:xfrm>
            <a:off x="720135" y="2220810"/>
            <a:ext cx="155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/>
              </a:rPr>
              <a:t>Training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Zilla Slab Light"/>
            </a:endParaRPr>
          </a:p>
        </p:txBody>
      </p:sp>
      <p:sp>
        <p:nvSpPr>
          <p:cNvPr id="111" name="矩形 4">
            <a:extLst>
              <a:ext uri="{FF2B5EF4-FFF2-40B4-BE49-F238E27FC236}">
                <a16:creationId xmlns:a16="http://schemas.microsoft.com/office/drawing/2014/main" id="{0B688E4E-E30D-834B-8637-FE2F5853D22A}"/>
              </a:ext>
            </a:extLst>
          </p:cNvPr>
          <p:cNvSpPr/>
          <p:nvPr/>
        </p:nvSpPr>
        <p:spPr>
          <a:xfrm>
            <a:off x="733240" y="4217863"/>
            <a:ext cx="155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/>
              </a:rPr>
              <a:t>Testing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Zilla Slab Light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7E123774-18FD-6E42-AF06-05442995CA83}"/>
              </a:ext>
            </a:extLst>
          </p:cNvPr>
          <p:cNvSpPr/>
          <p:nvPr/>
        </p:nvSpPr>
        <p:spPr>
          <a:xfrm>
            <a:off x="6359125" y="61270"/>
            <a:ext cx="2820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latin typeface="Barlow Semi Condensed Medium"/>
                <a:ea typeface="+mn-ea"/>
                <a:cs typeface="+mn-cs"/>
              </a:rPr>
              <a:t>《Hung-Yi Lee – Meta Learning ppt》 </a:t>
            </a:r>
          </a:p>
        </p:txBody>
      </p:sp>
    </p:spTree>
    <p:extLst>
      <p:ext uri="{BB962C8B-B14F-4D97-AF65-F5344CB8AC3E}">
        <p14:creationId xmlns:p14="http://schemas.microsoft.com/office/powerpoint/2010/main" val="1291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/>
      <p:bldP spid="108" grpId="0"/>
      <p:bldP spid="88" grpId="0" animBg="1"/>
      <p:bldP spid="89" grpId="0"/>
      <p:bldP spid="90" grpId="0"/>
      <p:bldP spid="91" grpId="0"/>
      <p:bldP spid="48" grpId="0" animBg="1"/>
      <p:bldP spid="71" grpId="0"/>
      <p:bldP spid="72" grpId="0"/>
      <p:bldP spid="73" grpId="0"/>
      <p:bldP spid="109" grpId="0" animBg="1"/>
      <p:bldP spid="110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ctrTitle"/>
          </p:nvPr>
        </p:nvSpPr>
        <p:spPr>
          <a:xfrm>
            <a:off x="643926" y="-130629"/>
            <a:ext cx="1897394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INTRODUCTION</a:t>
            </a:r>
            <a:endParaRPr dirty="0"/>
          </a:p>
        </p:txBody>
      </p:sp>
      <p:sp>
        <p:nvSpPr>
          <p:cNvPr id="45" name="Google Shape;127;p17">
            <a:extLst>
              <a:ext uri="{FF2B5EF4-FFF2-40B4-BE49-F238E27FC236}">
                <a16:creationId xmlns:a16="http://schemas.microsoft.com/office/drawing/2014/main" id="{8A2E241B-4CEA-4B4B-939B-1A9A42FD0DAC}"/>
              </a:ext>
            </a:extLst>
          </p:cNvPr>
          <p:cNvSpPr txBox="1">
            <a:spLocks noGrp="1"/>
          </p:cNvSpPr>
          <p:nvPr/>
        </p:nvSpPr>
        <p:spPr>
          <a:xfrm>
            <a:off x="2822098" y="547684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/>
              <a:t>Aim(s)</a:t>
            </a:r>
          </a:p>
        </p:txBody>
      </p:sp>
      <p:sp>
        <p:nvSpPr>
          <p:cNvPr id="74" name="Google Shape;180;p21">
            <a:extLst>
              <a:ext uri="{FF2B5EF4-FFF2-40B4-BE49-F238E27FC236}">
                <a16:creationId xmlns:a16="http://schemas.microsoft.com/office/drawing/2014/main" id="{68F70D65-CF27-4D49-B94B-3BD97C349FD3}"/>
              </a:ext>
            </a:extLst>
          </p:cNvPr>
          <p:cNvSpPr txBox="1">
            <a:spLocks noGrp="1"/>
          </p:cNvSpPr>
          <p:nvPr/>
        </p:nvSpPr>
        <p:spPr>
          <a:xfrm>
            <a:off x="874542" y="1111951"/>
            <a:ext cx="7770693" cy="375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None/>
              <a:defRPr sz="18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Problem</a:t>
            </a:r>
            <a:r>
              <a:rPr lang="en-US" sz="2000" dirty="0"/>
              <a:t>: </a:t>
            </a:r>
          </a:p>
          <a:p>
            <a:pPr marL="0" indent="0" algn="l">
              <a:lnSpc>
                <a:spcPct val="115000"/>
              </a:lnSpc>
            </a:pPr>
            <a:r>
              <a:rPr lang="en-US" sz="2000" dirty="0"/>
              <a:t>	limited patients EHRs -&gt; </a:t>
            </a:r>
            <a:r>
              <a:rPr lang="en-US" altLang="ja-JP" sz="2000" dirty="0"/>
              <a:t>insufficient to train a good predictor </a:t>
            </a:r>
            <a:endParaRPr lang="en-US" sz="2000" dirty="0"/>
          </a:p>
          <a:p>
            <a:pPr marL="342900" lvl="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Idea</a:t>
            </a:r>
            <a:r>
              <a:rPr lang="en-US" sz="2000" dirty="0"/>
              <a:t>:  </a:t>
            </a:r>
          </a:p>
          <a:p>
            <a:pPr marL="0" lvl="0" indent="0" algn="l">
              <a:lnSpc>
                <a:spcPct val="150000"/>
              </a:lnSpc>
            </a:pPr>
            <a:r>
              <a:rPr lang="en-US" sz="2000" dirty="0"/>
              <a:t>	Using the learning experiences from a set of relevant tasks</a:t>
            </a:r>
          </a:p>
          <a:p>
            <a:pPr marL="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b="1" dirty="0"/>
              <a:t>Solution</a:t>
            </a:r>
            <a:r>
              <a:rPr lang="en-US" sz="2000" b="1" dirty="0"/>
              <a:t>: </a:t>
            </a:r>
            <a:r>
              <a:rPr lang="zh-TW" altLang="en-US" sz="2000" b="1" dirty="0"/>
              <a:t> </a:t>
            </a:r>
            <a:endParaRPr lang="en-US" altLang="zh-TW" sz="2000" b="1" dirty="0"/>
          </a:p>
          <a:p>
            <a:pPr marL="0" indent="0" algn="l">
              <a:lnSpc>
                <a:spcPct val="150000"/>
              </a:lnSpc>
            </a:pPr>
            <a:r>
              <a:rPr lang="en-US" altLang="ja-JP" sz="2000" dirty="0"/>
              <a:t>	</a:t>
            </a:r>
            <a:r>
              <a:rPr lang="en-US" altLang="ja-JP" sz="2000" dirty="0" err="1"/>
              <a:t>MetaPred</a:t>
            </a:r>
            <a:r>
              <a:rPr lang="zh-TW" altLang="en-US" sz="2000" dirty="0"/>
              <a:t> </a:t>
            </a:r>
            <a:r>
              <a:rPr lang="en-US" altLang="zh-TW" sz="2000" dirty="0"/>
              <a:t>(A</a:t>
            </a:r>
            <a:r>
              <a:rPr lang="en-US" altLang="ja-JP" sz="2000" dirty="0"/>
              <a:t> meta-learning for clinical risk prediction from 	patient EHRs) </a:t>
            </a:r>
          </a:p>
          <a:p>
            <a:pPr marL="342900" lvl="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40572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ctrTitle"/>
          </p:nvPr>
        </p:nvSpPr>
        <p:spPr>
          <a:xfrm>
            <a:off x="5869725" y="551025"/>
            <a:ext cx="280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METHOD</a:t>
            </a:r>
            <a:endParaRPr dirty="0"/>
          </a:p>
        </p:txBody>
      </p:sp>
      <p:sp>
        <p:nvSpPr>
          <p:cNvPr id="38" name="Google Shape;127;p17">
            <a:extLst>
              <a:ext uri="{FF2B5EF4-FFF2-40B4-BE49-F238E27FC236}">
                <a16:creationId xmlns:a16="http://schemas.microsoft.com/office/drawing/2014/main" id="{F1B82ED8-ABF9-D547-B68B-BE9AB6A705DA}"/>
              </a:ext>
            </a:extLst>
          </p:cNvPr>
          <p:cNvSpPr txBox="1">
            <a:spLocks noGrp="1"/>
          </p:cNvSpPr>
          <p:nvPr/>
        </p:nvSpPr>
        <p:spPr>
          <a:xfrm>
            <a:off x="947649" y="357425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ja-JP" sz="3400" dirty="0"/>
              <a:t>Framework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28DB18-AC1B-8245-B379-8AA799621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76" y="904425"/>
            <a:ext cx="6118349" cy="406376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2A6285-BFE0-D243-9440-4A5DD0348631}"/>
              </a:ext>
            </a:extLst>
          </p:cNvPr>
          <p:cNvSpPr/>
          <p:nvPr/>
        </p:nvSpPr>
        <p:spPr>
          <a:xfrm>
            <a:off x="3904736" y="1519881"/>
            <a:ext cx="778476" cy="98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C20E09F-EFAC-5C43-8024-69122C7E7162}"/>
              </a:ext>
            </a:extLst>
          </p:cNvPr>
          <p:cNvSpPr/>
          <p:nvPr/>
        </p:nvSpPr>
        <p:spPr>
          <a:xfrm>
            <a:off x="3904736" y="2861822"/>
            <a:ext cx="778476" cy="622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099D9C7-6457-5E42-B4A3-C145242A1720}"/>
              </a:ext>
            </a:extLst>
          </p:cNvPr>
          <p:cNvSpPr/>
          <p:nvPr/>
        </p:nvSpPr>
        <p:spPr>
          <a:xfrm>
            <a:off x="4683212" y="3012196"/>
            <a:ext cx="1186512" cy="47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77CF04A-CD38-9845-A6B2-935BD59C2F57}"/>
              </a:ext>
            </a:extLst>
          </p:cNvPr>
          <p:cNvSpPr/>
          <p:nvPr/>
        </p:nvSpPr>
        <p:spPr>
          <a:xfrm>
            <a:off x="4219547" y="3484605"/>
            <a:ext cx="463666" cy="1483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71759E52-3700-4749-BF86-2DE5975F17BB}"/>
              </a:ext>
            </a:extLst>
          </p:cNvPr>
          <p:cNvSpPr/>
          <p:nvPr/>
        </p:nvSpPr>
        <p:spPr>
          <a:xfrm rot="5400000">
            <a:off x="4896099" y="4030346"/>
            <a:ext cx="463666" cy="1483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DB431EA-B851-C747-9FAA-E470747F6E19}"/>
              </a:ext>
            </a:extLst>
          </p:cNvPr>
          <p:cNvSpPr/>
          <p:nvPr/>
        </p:nvSpPr>
        <p:spPr>
          <a:xfrm>
            <a:off x="4655396" y="3484604"/>
            <a:ext cx="389240" cy="105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0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ctrTitle"/>
          </p:nvPr>
        </p:nvSpPr>
        <p:spPr>
          <a:xfrm>
            <a:off x="5869725" y="551025"/>
            <a:ext cx="280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METHOD</a:t>
            </a:r>
            <a:endParaRPr dirty="0"/>
          </a:p>
        </p:txBody>
      </p:sp>
      <p:sp>
        <p:nvSpPr>
          <p:cNvPr id="38" name="Google Shape;127;p17">
            <a:extLst>
              <a:ext uri="{FF2B5EF4-FFF2-40B4-BE49-F238E27FC236}">
                <a16:creationId xmlns:a16="http://schemas.microsoft.com/office/drawing/2014/main" id="{F1B82ED8-ABF9-D547-B68B-BE9AB6A705DA}"/>
              </a:ext>
            </a:extLst>
          </p:cNvPr>
          <p:cNvSpPr txBox="1">
            <a:spLocks noGrp="1"/>
          </p:cNvSpPr>
          <p:nvPr/>
        </p:nvSpPr>
        <p:spPr>
          <a:xfrm>
            <a:off x="947649" y="357425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zh-TW" sz="3400" dirty="0" err="1"/>
              <a:t>MetaPred</a:t>
            </a:r>
            <a:endParaRPr lang="en-US" altLang="ja-JP" sz="3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36928A-DB7E-7E44-A805-0CB1EA2B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55" y="1859978"/>
            <a:ext cx="5602945" cy="598788"/>
          </a:xfrm>
          <a:prstGeom prst="rect">
            <a:avLst/>
          </a:prstGeom>
        </p:spPr>
      </p:pic>
      <p:sp>
        <p:nvSpPr>
          <p:cNvPr id="8" name="文字方塊 14">
            <a:extLst>
              <a:ext uri="{FF2B5EF4-FFF2-40B4-BE49-F238E27FC236}">
                <a16:creationId xmlns:a16="http://schemas.microsoft.com/office/drawing/2014/main" id="{4982952B-49CB-F14B-9290-2ED068193D15}"/>
              </a:ext>
            </a:extLst>
          </p:cNvPr>
          <p:cNvSpPr txBox="1"/>
          <p:nvPr/>
        </p:nvSpPr>
        <p:spPr>
          <a:xfrm>
            <a:off x="947649" y="1398313"/>
            <a:ext cx="254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Goal:</a:t>
            </a:r>
            <a:endParaRPr lang="zh-TW" altLang="en-US" sz="2400" dirty="0">
              <a:solidFill>
                <a:schemeClr val="bg2"/>
              </a:solidFill>
              <a:latin typeface="Barlow Semi Condensed Medium"/>
              <a:ea typeface="+mn-ea"/>
              <a:cs typeface="+mn-cs"/>
            </a:endParaRPr>
          </a:p>
        </p:txBody>
      </p:sp>
      <p:sp>
        <p:nvSpPr>
          <p:cNvPr id="9" name="文字方塊 14">
            <a:extLst>
              <a:ext uri="{FF2B5EF4-FFF2-40B4-BE49-F238E27FC236}">
                <a16:creationId xmlns:a16="http://schemas.microsoft.com/office/drawing/2014/main" id="{CB990A82-5F06-7A40-B4C3-7D452A235514}"/>
              </a:ext>
            </a:extLst>
          </p:cNvPr>
          <p:cNvSpPr txBox="1"/>
          <p:nvPr/>
        </p:nvSpPr>
        <p:spPr>
          <a:xfrm>
            <a:off x="947648" y="2689598"/>
            <a:ext cx="686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2"/>
                </a:solidFill>
                <a:latin typeface="Barlow Semi Condensed Medium"/>
                <a:ea typeface="+mn-ea"/>
                <a:cs typeface="+mn-cs"/>
              </a:rPr>
              <a:t>Learner (risk prediction model): CNN or LSTM</a:t>
            </a:r>
            <a:endParaRPr lang="zh-TW" altLang="en-US" sz="2400" dirty="0">
              <a:solidFill>
                <a:schemeClr val="bg2"/>
              </a:solidFill>
              <a:latin typeface="Barlow Semi Condensed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12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ctrTitle"/>
          </p:nvPr>
        </p:nvSpPr>
        <p:spPr>
          <a:xfrm>
            <a:off x="5869725" y="551025"/>
            <a:ext cx="280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METHOD</a:t>
            </a:r>
            <a:endParaRPr dirty="0"/>
          </a:p>
        </p:txBody>
      </p:sp>
      <p:sp>
        <p:nvSpPr>
          <p:cNvPr id="38" name="Google Shape;127;p17">
            <a:extLst>
              <a:ext uri="{FF2B5EF4-FFF2-40B4-BE49-F238E27FC236}">
                <a16:creationId xmlns:a16="http://schemas.microsoft.com/office/drawing/2014/main" id="{F1B82ED8-ABF9-D547-B68B-BE9AB6A705DA}"/>
              </a:ext>
            </a:extLst>
          </p:cNvPr>
          <p:cNvSpPr txBox="1">
            <a:spLocks noGrp="1"/>
          </p:cNvSpPr>
          <p:nvPr/>
        </p:nvSpPr>
        <p:spPr>
          <a:xfrm>
            <a:off x="947649" y="357425"/>
            <a:ext cx="4096987" cy="5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 Medium"/>
              <a:buNone/>
              <a:defRPr sz="52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Barlow Semi Condensed"/>
              <a:buNone/>
              <a:defRPr sz="52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altLang="zh-TW" sz="3400" dirty="0" err="1"/>
              <a:t>MetaPred</a:t>
            </a:r>
            <a:r>
              <a:rPr lang="en-US" altLang="zh-TW" sz="3400" dirty="0"/>
              <a:t> Training</a:t>
            </a:r>
            <a:endParaRPr lang="en-US" altLang="ja-JP" sz="3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354185-8DFD-B240-957F-794E2C20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23" y="904425"/>
            <a:ext cx="5675527" cy="40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054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338</Words>
  <Application>Microsoft Macintosh PowerPoint</Application>
  <PresentationFormat>画面に合わせる (16:9)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Barlow Semi Condensed</vt:lpstr>
      <vt:lpstr>Barlow Semi Condensed Medium</vt:lpstr>
      <vt:lpstr>ＭＳ Ｐゴシック</vt:lpstr>
      <vt:lpstr>新細明體</vt:lpstr>
      <vt:lpstr>Ubuntu Light</vt:lpstr>
      <vt:lpstr>Zilla Slab Light</vt:lpstr>
      <vt:lpstr>Arial</vt:lpstr>
      <vt:lpstr>Simple Light</vt:lpstr>
      <vt:lpstr>PowerPoint プレゼンテーション</vt:lpstr>
      <vt:lpstr>OUTLINE</vt:lpstr>
      <vt:lpstr>INTRODUCTION</vt:lpstr>
      <vt:lpstr>INTRODUCTION</vt:lpstr>
      <vt:lpstr>INTRODUCTION</vt:lpstr>
      <vt:lpstr>INTRODUCTION</vt:lpstr>
      <vt:lpstr>METHOD</vt:lpstr>
      <vt:lpstr>METHOD</vt:lpstr>
      <vt:lpstr>METHOD</vt:lpstr>
      <vt:lpstr>METHOD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MEETING</dc:title>
  <cp:lastModifiedBy>簡子芸</cp:lastModifiedBy>
  <cp:revision>27</cp:revision>
  <dcterms:modified xsi:type="dcterms:W3CDTF">2020-07-23T03:42:28Z</dcterms:modified>
</cp:coreProperties>
</file>